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type="screen4x3" cy="6858000" cx="9144000"/>
  <p:notesSz cx="6858000" cy="9144000"/>
  <p:defaultTextStyle>
    <a:defPPr>
      <a:defRPr lang="fr-FR"/>
    </a:defPPr>
    <a:lvl1pPr algn="l" fontAlgn="base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algn="l" fontAlgn="base" marL="4572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algn="l" fontAlgn="base" marL="9144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algn="l" fontAlgn="base" marL="13716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algn="l" fontAlgn="base" marL="1828800" rtl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algn="l" defTabSz="914400" eaLnBrk="1" hangingPunct="1" latinLnBrk="0" marL="2286000" rtl="0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algn="l" defTabSz="914400" eaLnBrk="1" hangingPunct="1" latinLnBrk="0" marL="2743200" rtl="0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algn="l" defTabSz="914400" eaLnBrk="1" hangingPunct="1" latinLnBrk="0" marL="3200400" rtl="0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algn="l" defTabSz="914400" eaLnBrk="1" hangingPunct="1" latinLnBrk="0" marL="3657600" rtl="0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0C7CD2"/>
    <a:srgbClr val="CC0000"/>
    <a:srgbClr val="7DD330"/>
    <a:srgbClr val="00CC00"/>
    <a:srgbClr val="1F7EE7"/>
    <a:srgbClr val="AE1517"/>
    <a:srgbClr val="758C3A"/>
    <a:srgbClr val="023CB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969" autoAdjust="0"/>
    <p:restoredTop sz="94660"/>
  </p:normalViewPr>
  <p:slideViewPr>
    <p:cSldViewPr>
      <p:cViewPr varScale="1">
        <p:scale>
          <a:sx n="83" d="100"/>
          <a:sy n="83" d="100"/>
        </p:scale>
        <p:origin x="143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56"/>
    </p:cViewPr>
  </p:sorter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tableStyles" Target="tableStyles.xml"/><Relationship Id="rId49" Type="http://schemas.openxmlformats.org/officeDocument/2006/relationships/presProps" Target="presProps.xml"/><Relationship Id="rId50" Type="http://schemas.openxmlformats.org/officeDocument/2006/relationships/viewProps" Target="viewProps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04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07EF0B0E-8367-497F-96D9-17477317015B}" type="datetimeFigureOut">
              <a:rPr lang="ru-RU" smtClean="0"/>
            </a:fld>
            <a:endParaRPr lang="ru-RU"/>
          </a:p>
        </p:txBody>
      </p:sp>
      <p:sp>
        <p:nvSpPr>
          <p:cNvPr id="1048705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06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8FBC11EA-CB41-4F2D-AEF3-72C2BB05DA34}" type="slidenum">
              <a:rPr lang="ru-RU" smtClean="0"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hf dt="0" ftr="0" hdr="0" sldNum="1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698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1870F7E8-F667-4D56-84C2-7BB841C187F9}" type="datetimeFigureOut">
              <a:rPr lang="ru-RU" smtClean="0"/>
            </a:fld>
            <a:endParaRPr lang="ru-RU"/>
          </a:p>
        </p:txBody>
      </p:sp>
      <p:sp>
        <p:nvSpPr>
          <p:cNvPr id="1048699" name="Образ слайда 3"/>
          <p:cNvSpPr>
            <a:spLocks noChangeAspect="1" noRot="1" noGrp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ru-RU"/>
          </a:p>
        </p:txBody>
      </p:sp>
      <p:sp>
        <p:nvSpPr>
          <p:cNvPr id="1048700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701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702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D661889D-FA82-401F-82B8-770FA1CB8BB8}" type="slidenum">
              <a:rPr lang="ru-RU" smtClean="0"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hf dt="0" ftr="0" hdr="0" sldNum="1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7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endParaRPr lang="ru-RU"/>
          </a:p>
        </p:txBody>
      </p:sp>
      <p:sp>
        <p:nvSpPr>
          <p:cNvPr id="104858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661889D-FA82-401F-82B8-770FA1CB8BB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4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endParaRPr lang="ru-RU"/>
          </a:p>
        </p:txBody>
      </p:sp>
      <p:sp>
        <p:nvSpPr>
          <p:cNvPr id="104859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661889D-FA82-401F-82B8-770FA1CB8BB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Образ слайда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9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p>
            <a:endParaRPr lang="ru-RU"/>
          </a:p>
        </p:txBody>
      </p:sp>
      <p:sp>
        <p:nvSpPr>
          <p:cNvPr id="1048610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661889D-FA82-401F-82B8-770FA1CB8BB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/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/>
        </p:spPr>
        <p:txBody>
          <a:bodyPr/>
          <a:lstStyle>
            <a:lvl1pPr algn="ctr" indent="0" marL="0">
              <a:buNone/>
            </a:lvl1pPr>
            <a:lvl2pPr algn="ctr" indent="0" marL="457200">
              <a:buNone/>
            </a:lvl2pPr>
            <a:lvl3pPr algn="ctr" indent="0" marL="914400">
              <a:buNone/>
            </a:lvl3pPr>
            <a:lvl4pPr algn="ctr" indent="0" marL="1371600">
              <a:buNone/>
            </a:lvl4pPr>
            <a:lvl5pPr algn="ctr" indent="0" marL="1828800">
              <a:buNone/>
            </a:lvl5pPr>
            <a:lvl6pPr algn="ctr" indent="0" marL="2286000">
              <a:buNone/>
            </a:lvl6pPr>
            <a:lvl7pPr algn="ctr" indent="0" marL="2743200">
              <a:buNone/>
            </a:lvl7pPr>
            <a:lvl8pPr algn="ctr" indent="0" marL="3200400">
              <a:buNone/>
            </a:lvl8pPr>
            <a:lvl9pPr algn="ctr" indent="0" marL="3657600">
              <a:buNone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96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/>
        </p:spPr>
        <p:txBody>
          <a:bodyPr vert="eaVert"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9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/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/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/>
        </p:spPr>
        <p:txBody>
          <a:bodyPr anchor="t"/>
          <a:lstStyle>
            <a:lvl1pPr algn="l">
              <a:defRPr b="1" cap="all" sz="4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94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/>
        </p:spPr>
        <p:txBody>
          <a:bodyPr anchor="b"/>
          <a:lstStyle>
            <a:lvl1pPr indent="0" marL="0">
              <a:buNone/>
              <a:defRPr sz="2000"/>
            </a:lvl1pPr>
            <a:lvl2pPr indent="0" marL="457200">
              <a:buNone/>
              <a:defRPr sz="1800"/>
            </a:lvl2pPr>
            <a:lvl3pPr indent="0" marL="914400">
              <a:buNone/>
              <a:defRPr sz="1600"/>
            </a:lvl3pPr>
            <a:lvl4pPr indent="0" marL="1371600">
              <a:buNone/>
              <a:defRPr sz="1400"/>
            </a:lvl4pPr>
            <a:lvl5pPr indent="0" marL="1828800">
              <a:buNone/>
              <a:defRPr sz="1400"/>
            </a:lvl5pPr>
            <a:lvl6pPr indent="0" marL="2286000">
              <a:buNone/>
              <a:defRPr sz="1400"/>
            </a:lvl6pPr>
            <a:lvl7pPr indent="0" marL="2743200">
              <a:buNone/>
              <a:defRPr sz="1400"/>
            </a:lvl7pPr>
            <a:lvl8pPr indent="0" marL="3200400">
              <a:buNone/>
              <a:defRPr sz="1400"/>
            </a:lvl8pPr>
            <a:lvl9pPr indent="0" marL="365760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2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3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8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/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8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/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8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/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/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7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8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/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/>
        </p:spPr>
        <p:txBody>
          <a:bodyPr anchor="b"/>
          <a:lstStyle>
            <a:lvl1pPr algn="l">
              <a:defRPr b="1" sz="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91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/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92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/>
        </p:spPr>
        <p:txBody>
          <a:bodyPr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hyperlink" Target="http://www.powerpointstyles.com/" TargetMode="External"/><Relationship Id="rId13" Type="http://schemas.openxmlformats.org/officeDocument/2006/relationships/image" Target="../media/image1.jpeg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ext Box 28"/>
          <p:cNvSpPr txBox="1">
            <a:spLocks noChangeArrowheads="1"/>
          </p:cNvSpPr>
          <p:nvPr userDrawn="1"/>
        </p:nvSpPr>
        <p:spPr bwMode="auto">
          <a:xfrm>
            <a:off x="3348038" y="6237288"/>
            <a:ext cx="2990850" cy="36671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p>
            <a:r>
              <a:rPr lang="fr-FR">
                <a:hlinkClick r:id="rId12"/>
              </a:rPr>
              <a:t>Free Powerpoint Templates</a:t>
            </a:r>
            <a:endParaRPr lang="fr-FR"/>
          </a:p>
        </p:txBody>
      </p:sp>
      <p:pic>
        <p:nvPicPr>
          <p:cNvPr id="2097152" name="Picture 27" descr="nb v rufghjfg"/>
          <p:cNvPicPr>
            <a:picLocks noChangeAspect="1" noChangeArrowheads="1"/>
          </p:cNvPicPr>
          <p:nvPr userDrawn="1"/>
        </p:nvPicPr>
        <p:blipFill>
          <a:blip xmlns:r="http://schemas.openxmlformats.org/officeDocument/2006/relationships" r:embed="rId1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/>
          <a:noFill/>
        </p:spPr>
      </p:pic>
      <p:sp>
        <p:nvSpPr>
          <p:cNvPr id="1048577" name="Text Box 8"/>
          <p:cNvSpPr txBox="1">
            <a:spLocks noChangeArrowheads="1"/>
          </p:cNvSpPr>
          <p:nvPr userDrawn="1"/>
        </p:nvSpPr>
        <p:spPr bwMode="auto">
          <a:xfrm>
            <a:off x="7962900" y="6375400"/>
            <a:ext cx="1008379" cy="35814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p>
            <a:r>
              <a:rPr b="1" lang="fr-FR">
                <a:solidFill>
                  <a:schemeClr val="bg1"/>
                </a:solidFill>
              </a:rPr>
              <a:t>Page </a:t>
            </a:r>
            <a:fld id="{F9A3E7B4-CB2C-4CCF-8917-5C67040590BB}" type="slidenum">
              <a:rPr b="1" lang="fr-FR">
                <a:solidFill>
                  <a:schemeClr val="bg1"/>
                </a:solidFill>
              </a:rPr>
            </a:fld>
            <a:endParaRPr b="1" lang="fr-FR">
              <a:solidFill>
                <a:schemeClr val="bg1"/>
              </a:solidFill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fontAlgn="base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algn="ctr" fontAlgn="base" marL="4572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algn="ctr" fontAlgn="base" marL="9144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algn="ctr" fontAlgn="base" marL="13716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algn="ctr" fontAlgn="base" marL="1828800" rtl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fontAlgn="base" indent="-342900" marL="342900" rtl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algn="l" fontAlgn="base" indent="-285750" marL="742950" rtl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algn="l" fontAlgn="base" indent="-228600" marL="1143000" rtl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algn="l" fontAlgn="base" indent="-228600" marL="1600200" rtl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algn="l" fontAlgn="base" indent="-228600" marL="20574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algn="l" fontAlgn="base" indent="-228600" marL="25146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algn="l" fontAlgn="base" indent="-228600" marL="29718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algn="l" fontAlgn="base" indent="-228600" marL="34290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algn="l" fontAlgn="base" indent="-228600" marL="3886200" rtl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hyperlink" Target="http://www.powerpointstyles.com/" TargetMode="Externa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8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8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8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8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8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8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8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4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4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4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hyperlink" Target="https://disk.yandex.ru/client/disk" TargetMode="Externa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Text Box 23"/>
          <p:cNvSpPr txBox="1">
            <a:spLocks noChangeArrowheads="1"/>
          </p:cNvSpPr>
          <p:nvPr/>
        </p:nvSpPr>
        <p:spPr bwMode="auto">
          <a:xfrm>
            <a:off x="3348038" y="6237288"/>
            <a:ext cx="2990850" cy="36671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p>
            <a:r>
              <a:rPr lang="fr-FR">
                <a:hlinkClick r:id="rId1"/>
              </a:rPr>
              <a:t>Free Powerpoint Templates</a:t>
            </a:r>
            <a:endParaRPr lang="fr-FR"/>
          </a:p>
        </p:txBody>
      </p:sp>
      <p:pic>
        <p:nvPicPr>
          <p:cNvPr id="2097153" name="Picture 22" descr="bvcb dfbvcdfg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/>
          <a:noFill/>
        </p:spPr>
      </p:pic>
      <p:sp>
        <p:nvSpPr>
          <p:cNvPr id="1048581" name="Text Box 6"/>
          <p:cNvSpPr txBox="1">
            <a:spLocks noChangeArrowheads="1"/>
          </p:cNvSpPr>
          <p:nvPr/>
        </p:nvSpPr>
        <p:spPr bwMode="auto">
          <a:xfrm>
            <a:off x="0" y="0"/>
            <a:ext cx="8894793" cy="714180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bIns="180000" lIns="180000" rIns="180000" tIns="180000" wrap="square">
            <a:spAutoFit/>
          </a:bodyPr>
          <a:p>
            <a:pPr algn="ctr"/>
            <a:endParaRPr dirty="0" sz="2000" lang="fr-FR">
              <a:solidFill>
                <a:srgbClr val="023CB1"/>
              </a:solidFill>
              <a:latin typeface="Arbat-Bold" pitchFamily="2" charset="0"/>
            </a:endParaRPr>
          </a:p>
          <a:p>
            <a:pPr algn="ctr"/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«Пальчиками </a:t>
            </a:r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дети </a:t>
            </a:r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 </a:t>
            </a:r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играют – речь развивают»</a:t>
            </a:r>
          </a:p>
          <a:p>
            <a:pPr algn="ctr"/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Пальчиковые игры, как способ развития речи детей </a:t>
            </a:r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дошкольного </a:t>
            </a:r>
            <a:r>
              <a:rPr dirty="0" sz="2800" lang="ru-RU" smtClean="0">
                <a:solidFill>
                  <a:srgbClr val="FF0000"/>
                </a:solidFill>
                <a:latin typeface="Impact" pitchFamily="34" charset="0"/>
              </a:rPr>
              <a:t>возраста.</a:t>
            </a:r>
            <a:r>
              <a:rPr dirty="0" sz="2800" lang="ru-RU" smtClean="0">
                <a:solidFill>
                  <a:srgbClr val="FF0000"/>
                </a:solidFill>
                <a:latin typeface="Arbat-Bold" pitchFamily="2" charset="0"/>
              </a:rPr>
              <a:t> </a:t>
            </a:r>
          </a:p>
          <a:p>
            <a:pPr algn="ctr"/>
            <a:r>
              <a:rPr dirty="0" sz="2800" lang="ru-RU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dirty="0" sz="2800" lang="ru-RU" smtClean="0">
                <a:solidFill>
                  <a:schemeClr val="tx2">
                    <a:lumMod val="75000"/>
                  </a:schemeClr>
                </a:solidFill>
              </a:rPr>
            </a:br>
            <a:endParaRPr dirty="0" sz="2800" lang="ru-RU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b="1" dirty="0" sz="2800" lang="ru-RU">
              <a:solidFill>
                <a:schemeClr val="tx2">
                  <a:lumMod val="75000"/>
                </a:schemeClr>
              </a:solidFill>
              <a:latin typeface="Arbat-Bold" pitchFamily="2" charset="0"/>
            </a:endParaRPr>
          </a:p>
          <a:p>
            <a:pPr algn="ctr"/>
            <a:endParaRPr b="1" dirty="0" sz="2800" lang="ru-RU" smtClean="0">
              <a:solidFill>
                <a:schemeClr val="tx2">
                  <a:lumMod val="75000"/>
                </a:schemeClr>
              </a:solidFill>
              <a:latin typeface="Arbat-Bold" pitchFamily="2" charset="0"/>
            </a:endParaRPr>
          </a:p>
          <a:p>
            <a:pPr algn="ctr"/>
            <a:endParaRPr b="1" dirty="0" sz="2800" lang="ru-RU">
              <a:solidFill>
                <a:schemeClr val="tx2">
                  <a:lumMod val="75000"/>
                </a:schemeClr>
              </a:solidFill>
              <a:latin typeface="Arbat-Bold" pitchFamily="2" charset="0"/>
            </a:endParaRPr>
          </a:p>
          <a:p>
            <a:pPr algn="ctr"/>
            <a:endParaRPr b="1" dirty="0" sz="2800" lang="ru-RU" smtClean="0">
              <a:solidFill>
                <a:schemeClr val="tx2">
                  <a:lumMod val="75000"/>
                </a:schemeClr>
              </a:solidFill>
              <a:latin typeface="Arbat-Bold" pitchFamily="2" charset="0"/>
            </a:endParaRPr>
          </a:p>
          <a:p>
            <a:pPr algn="ctr"/>
            <a:endParaRPr b="1" dirty="0" sz="2800" lang="ru-RU">
              <a:solidFill>
                <a:schemeClr val="tx2">
                  <a:lumMod val="75000"/>
                </a:schemeClr>
              </a:solidFill>
              <a:latin typeface="Arbat-Bold" pitchFamily="2" charset="0"/>
            </a:endParaRPr>
          </a:p>
          <a:p>
            <a:pPr algn="ctr"/>
            <a:endParaRPr b="1" dirty="0" sz="2800" lang="ru-RU" smtClean="0">
              <a:solidFill>
                <a:srgbClr val="FFC000"/>
              </a:solidFill>
              <a:latin typeface="Arbat-Bold" pitchFamily="2" charset="0"/>
            </a:endParaRPr>
          </a:p>
          <a:p>
            <a:pPr algn="ctr"/>
            <a:endParaRPr dirty="0" sz="2000" lang="ru-RU" smtClean="0">
              <a:solidFill>
                <a:srgbClr val="FFC000"/>
              </a:solidFill>
              <a:latin typeface="Arbat-Bold" pitchFamily="2" charset="0"/>
            </a:endParaRPr>
          </a:p>
          <a:p>
            <a:pPr algn="ctr"/>
            <a:r>
              <a:rPr dirty="0" sz="2000" lang="ru-RU" smtClean="0">
                <a:solidFill>
                  <a:srgbClr val="FFFF00"/>
                </a:solidFill>
                <a:latin typeface="Arbat-Bold" pitchFamily="2" charset="0"/>
              </a:rPr>
              <a:t>Из опыта работы Боевой Светланы Владимировны,</a:t>
            </a:r>
            <a:br>
              <a:rPr dirty="0" sz="2000" lang="ru-RU" smtClean="0">
                <a:solidFill>
                  <a:srgbClr val="FFFF00"/>
                </a:solidFill>
                <a:latin typeface="Arbat-Bold" pitchFamily="2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Arbat-Bold" pitchFamily="2" charset="0"/>
              </a:rPr>
              <a:t>воспитателя старшей  группы</a:t>
            </a:r>
          </a:p>
          <a:p>
            <a:pPr algn="ctr"/>
            <a:r>
              <a:rPr dirty="0" sz="2000" lang="ru-RU" smtClean="0">
                <a:solidFill>
                  <a:srgbClr val="FFFF00"/>
                </a:solidFill>
                <a:latin typeface="Arbat-Bold" pitchFamily="2" charset="0"/>
              </a:rPr>
              <a:t>МБДОУ Детский сад №</a:t>
            </a:r>
            <a:r>
              <a:rPr dirty="0" sz="2800" lang="ru-RU" smtClean="0">
                <a:solidFill>
                  <a:srgbClr val="FFFF00"/>
                </a:solidFill>
                <a:latin typeface="Arbat-Bold" pitchFamily="2" charset="0"/>
              </a:rPr>
              <a:t>1 </a:t>
            </a:r>
            <a:endParaRPr dirty="0" sz="2000" lang="ru-RU" smtClean="0">
              <a:solidFill>
                <a:srgbClr val="FFFF00"/>
              </a:solidFill>
              <a:latin typeface="Arbat-Bold" pitchFamily="2" charset="0"/>
            </a:endParaRPr>
          </a:p>
          <a:p>
            <a:pPr algn="ctr"/>
            <a:endParaRPr b="1" dirty="0" sz="3600" i="1" lang="fr-FR">
              <a:solidFill>
                <a:srgbClr val="CC000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7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screen"/>
          <a:srcRect/>
          <a:stretch>
            <a:fillRect/>
          </a:stretch>
        </p:blipFill>
        <p:spPr bwMode="auto">
          <a:xfrm rot="837278">
            <a:off x="4828879" y="3033789"/>
            <a:ext cx="1601788" cy="1141513"/>
          </a:xfrm>
          <a:prstGeom prst="rect"/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48604" name="Прямоугольник 1"/>
          <p:cNvSpPr/>
          <p:nvPr/>
        </p:nvSpPr>
        <p:spPr>
          <a:xfrm>
            <a:off x="214282" y="0"/>
            <a:ext cx="8643998" cy="3063241"/>
          </a:xfrm>
          <a:prstGeom prst="rect"/>
        </p:spPr>
        <p:txBody>
          <a:bodyPr wrap="square">
            <a:spAutoFit/>
          </a:bodyPr>
          <a:p>
            <a:pPr algn="ctr" eaLnBrk="1" hangingPunct="1">
              <a:buFont typeface="Wingdings" pitchFamily="2" charset="2"/>
              <a:buNone/>
            </a:pPr>
            <a:r>
              <a:rPr b="1" dirty="0" sz="2400" lang="ru-RU">
                <a:solidFill>
                  <a:srgbClr val="FFC000"/>
                </a:solidFill>
                <a:latin typeface="Arbat-Bold" pitchFamily="2" charset="0"/>
              </a:rPr>
              <a:t>По насыщенности </a:t>
            </a:r>
            <a:r>
              <a:rPr b="1" dirty="0" sz="2400" lang="ru-RU" err="1">
                <a:solidFill>
                  <a:srgbClr val="FFC000"/>
                </a:solidFill>
                <a:latin typeface="Arbat-Bold" pitchFamily="2" charset="0"/>
              </a:rPr>
              <a:t>акупунктурными</a:t>
            </a:r>
            <a:r>
              <a:rPr b="1" dirty="0" sz="2400" lang="ru-RU">
                <a:solidFill>
                  <a:srgbClr val="FFC000"/>
                </a:solidFill>
                <a:latin typeface="Arbat-Bold" pitchFamily="2" charset="0"/>
              </a:rPr>
              <a:t> зонами кисть не уступает уху и стопе. В восточной медицине существует убеждение, что массаж большого пальца повышает функциональную активность головного мозга, </a:t>
            </a:r>
            <a:r>
              <a:rPr b="1" dirty="0" sz="2400" lang="ru-RU" smtClean="0">
                <a:solidFill>
                  <a:srgbClr val="FFC000"/>
                </a:solidFill>
                <a:latin typeface="Arbat-Bold" pitchFamily="2" charset="0"/>
              </a:rPr>
              <a:t> указательного </a:t>
            </a:r>
            <a:r>
              <a:rPr b="1" dirty="0" sz="2400" lang="ru-RU">
                <a:solidFill>
                  <a:srgbClr val="FFC000"/>
                </a:solidFill>
                <a:latin typeface="Arbat-Bold" pitchFamily="2" charset="0"/>
              </a:rPr>
              <a:t>– положительно воздействует на состояние желудка, среднего – на кишечник, безымянного – на печень и почки, мизинца – на сердце</a:t>
            </a:r>
            <a:r>
              <a:rPr b="1" dirty="0" sz="2800" lang="ru-RU" smtClean="0">
                <a:solidFill>
                  <a:srgbClr val="FFC000"/>
                </a:solidFill>
                <a:latin typeface="Arbat-Bold" pitchFamily="2" charset="0"/>
              </a:rPr>
              <a:t>.</a:t>
            </a:r>
          </a:p>
          <a:p>
            <a:pPr algn="ctr" eaLnBrk="1" hangingPunct="1">
              <a:buFont typeface="Wingdings" pitchFamily="2" charset="2"/>
              <a:buNone/>
            </a:pPr>
            <a:endParaRPr dirty="0" sz="2800" lang="ru-RU">
              <a:latin typeface="Arbat-Bold" pitchFamily="2" charset="0"/>
            </a:endParaRPr>
          </a:p>
        </p:txBody>
      </p:sp>
      <p:pic>
        <p:nvPicPr>
          <p:cNvPr id="2097156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screen"/>
          <a:srcRect/>
          <a:stretch>
            <a:fillRect/>
          </a:stretch>
        </p:blipFill>
        <p:spPr bwMode="auto">
          <a:xfrm>
            <a:off x="3571868" y="3929066"/>
            <a:ext cx="2105025" cy="2724150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57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screen"/>
          <a:srcRect b="7581"/>
          <a:stretch>
            <a:fillRect/>
          </a:stretch>
        </p:blipFill>
        <p:spPr bwMode="auto">
          <a:xfrm rot="18295832">
            <a:off x="1431058" y="4743273"/>
            <a:ext cx="1743069" cy="1539221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58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4" cstate="screen"/>
          <a:srcRect/>
          <a:stretch>
            <a:fillRect/>
          </a:stretch>
        </p:blipFill>
        <p:spPr bwMode="auto">
          <a:xfrm rot="19150958">
            <a:off x="2361388" y="3106686"/>
            <a:ext cx="1521491" cy="1452562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59" name="Picture 8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5" cstate="screen"/>
          <a:srcRect/>
          <a:stretch>
            <a:fillRect/>
          </a:stretch>
        </p:blipFill>
        <p:spPr bwMode="auto">
          <a:xfrm rot="2416795">
            <a:off x="6313934" y="4165481"/>
            <a:ext cx="1187450" cy="1846263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5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decel="50000" dur="2000" fill="hold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decel="50000" dur="20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dur="2000" id="9"/>
                                        <p:tgtEl>
                                          <p:spTgt spid="209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0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11"/>
                                        <p:tgtEl>
                                          <p:spTgt spid="2097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16" presetSubtype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dur="2000" id="14"/>
                                        <p:tgtEl>
                                          <p:spTgt spid="209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16" presetSubtype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dur="2000" id="17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8" nodeType="withEffect" presetClass="entr" presetID="16" presetSubtype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dur="2000" id="20"/>
                                        <p:tgtEl>
                                          <p:spTgt spid="209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1" nodeType="withEffect" presetClass="entr" presetID="16" presetSubtype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dur="2000" id="23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Прямоугольник 1"/>
          <p:cNvSpPr/>
          <p:nvPr/>
        </p:nvSpPr>
        <p:spPr>
          <a:xfrm>
            <a:off x="1571604" y="500042"/>
            <a:ext cx="5929354" cy="707886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4000" lang="ru-RU" smtClean="0">
                <a:solidFill>
                  <a:srgbClr val="FF0000"/>
                </a:solidFill>
                <a:latin typeface="Arbat-Bold" pitchFamily="2" charset="0"/>
              </a:rPr>
              <a:t>Пальчиковые   игры - </a:t>
            </a:r>
            <a:endParaRPr b="1" dirty="0" sz="4000" lang="ru-RU">
              <a:solidFill>
                <a:srgbClr val="FF0000"/>
              </a:solidFill>
              <a:latin typeface="Arbat-Bold" pitchFamily="2" charset="0"/>
            </a:endParaRPr>
          </a:p>
        </p:txBody>
      </p:sp>
      <p:pic>
        <p:nvPicPr>
          <p:cNvPr id="2097160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screen"/>
          <a:srcRect/>
          <a:stretch>
            <a:fillRect/>
          </a:stretch>
        </p:blipFill>
        <p:spPr bwMode="auto">
          <a:xfrm rot="-887148">
            <a:off x="1008063" y="1846263"/>
            <a:ext cx="2300287" cy="2825750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61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screen"/>
          <a:srcRect/>
          <a:stretch>
            <a:fillRect/>
          </a:stretch>
        </p:blipFill>
        <p:spPr bwMode="auto">
          <a:xfrm rot="1335672">
            <a:off x="6116638" y="2028825"/>
            <a:ext cx="2124075" cy="2738438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8606" name="Стрелка вниз 4"/>
          <p:cNvSpPr/>
          <p:nvPr/>
        </p:nvSpPr>
        <p:spPr>
          <a:xfrm>
            <a:off x="4214810" y="2214554"/>
            <a:ext cx="770384" cy="2857520"/>
          </a:xfrm>
          <a:prstGeom prst="downArrow"/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lang="ru-RU"/>
          </a:p>
        </p:txBody>
      </p:sp>
      <p:sp>
        <p:nvSpPr>
          <p:cNvPr id="1048607" name="Прямоугольник 5"/>
          <p:cNvSpPr/>
          <p:nvPr/>
        </p:nvSpPr>
        <p:spPr>
          <a:xfrm>
            <a:off x="1571604" y="5500702"/>
            <a:ext cx="6929486" cy="1158240"/>
          </a:xfrm>
          <a:prstGeom prst="rect"/>
        </p:spPr>
        <p:txBody>
          <a:bodyPr wrap="square">
            <a:spAutoFit/>
          </a:bodyPr>
          <a:p>
            <a:pPr algn="ctr" eaLnBrk="1" hangingPunct="1">
              <a:buFont typeface="Wingdings" pitchFamily="2" charset="2"/>
              <a:buNone/>
            </a:pPr>
            <a:r>
              <a:rPr b="1" dirty="0" sz="3600" lang="ru-RU">
                <a:solidFill>
                  <a:srgbClr val="FFFF00"/>
                </a:solidFill>
                <a:latin typeface="Arbat-Bold" pitchFamily="2" charset="0"/>
              </a:rPr>
              <a:t>э</a:t>
            </a:r>
            <a:r>
              <a:rPr b="1" dirty="0" sz="3600" lang="ru-RU" smtClean="0">
                <a:solidFill>
                  <a:srgbClr val="FFFF00"/>
                </a:solidFill>
                <a:latin typeface="Arbat-Bold" pitchFamily="2" charset="0"/>
              </a:rPr>
              <a:t>то </a:t>
            </a:r>
            <a:r>
              <a:rPr b="1" dirty="0" sz="3600" lang="ru-RU">
                <a:solidFill>
                  <a:srgbClr val="FFFF00"/>
                </a:solidFill>
                <a:latin typeface="Arbat-Bold" pitchFamily="2" charset="0"/>
              </a:rPr>
              <a:t>открытие нашей народной педагогики</a:t>
            </a: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dur="1000" id="7"/>
                                        <p:tgtEl>
                                          <p:spTgt spid="209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5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dur="1000" id="1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Прямоугольник 1"/>
          <p:cNvSpPr/>
          <p:nvPr/>
        </p:nvSpPr>
        <p:spPr>
          <a:xfrm>
            <a:off x="1071538" y="285728"/>
            <a:ext cx="7286676" cy="3444239"/>
          </a:xfrm>
          <a:prstGeom prst="rect"/>
        </p:spPr>
        <p:txBody>
          <a:bodyPr wrap="square">
            <a:spAutoFit/>
          </a:bodyPr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2000" lang="ru-RU">
                <a:solidFill>
                  <a:srgbClr val="FF0000"/>
                </a:solidFill>
                <a:latin typeface="Arbat-Bold" pitchFamily="2" charset="0"/>
              </a:rPr>
              <a:t>«Ладушки», </a:t>
            </a:r>
            <a:r>
              <a:rPr b="1" dirty="0" sz="2000" lang="ru-RU" smtClean="0">
                <a:solidFill>
                  <a:srgbClr val="FF0000"/>
                </a:solidFill>
                <a:latin typeface="Arbat-Bold" pitchFamily="2" charset="0"/>
              </a:rPr>
              <a:t> «</a:t>
            </a:r>
            <a:r>
              <a:rPr b="1" dirty="0" sz="2000" lang="ru-RU">
                <a:solidFill>
                  <a:srgbClr val="FF0000"/>
                </a:solidFill>
                <a:latin typeface="Arbat-Bold" pitchFamily="2" charset="0"/>
              </a:rPr>
              <a:t>Сорока», </a:t>
            </a:r>
            <a:r>
              <a:rPr b="1" dirty="0" sz="2000" lang="ru-RU" smtClean="0">
                <a:solidFill>
                  <a:srgbClr val="FF0000"/>
                </a:solidFill>
                <a:latin typeface="Arbat-Bold" pitchFamily="2" charset="0"/>
              </a:rPr>
              <a:t> «</a:t>
            </a:r>
            <a:r>
              <a:rPr b="1" dirty="0" sz="2000" lang="ru-RU">
                <a:solidFill>
                  <a:srgbClr val="FF0000"/>
                </a:solidFill>
                <a:latin typeface="Arbat-Bold" pitchFamily="2" charset="0"/>
              </a:rPr>
              <a:t>Этот пальчик» </a:t>
            </a:r>
            <a:r>
              <a:rPr b="1" dirty="0" sz="2000" lang="ru-RU">
                <a:solidFill>
                  <a:srgbClr val="00B0F0"/>
                </a:solidFill>
                <a:latin typeface="Arbat-Bold" pitchFamily="2" charset="0"/>
              </a:rPr>
              <a:t>-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первые игры,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 с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которыми знакомится ребёнок. Они передаются из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поколения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в поколение не случайно – в них заложена вековая мудрость народа. Именно эти игры дают возможность устанавливать эмоциональный контакт между взрослым и ребёнком,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 развивать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понимание обращённой речи,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 активизировать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работу пальцев рук,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 что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в свою очередь имеет важное значение для развития внимания,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 памяти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, аналитического мышления ,  зрительного и слухового восприятия, </a:t>
            </a:r>
            <a:r>
              <a:rPr b="1" dirty="0" sz="2000" lang="ru-RU" smtClean="0">
                <a:solidFill>
                  <a:srgbClr val="FFC000"/>
                </a:solidFill>
                <a:latin typeface="Arbat-Bold" pitchFamily="2" charset="0"/>
              </a:rPr>
              <a:t> зрительно </a:t>
            </a:r>
            <a:r>
              <a:rPr b="1" dirty="0" sz="2000" lang="ru-RU">
                <a:solidFill>
                  <a:srgbClr val="FFC000"/>
                </a:solidFill>
                <a:latin typeface="Arbat-Bold" pitchFamily="2" charset="0"/>
              </a:rPr>
              <a:t>– моторной интеграции. В том  числе и речи, а в дальнейшем формированию письма</a:t>
            </a:r>
            <a:r>
              <a:rPr b="1" dirty="0" lang="ru-RU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2097162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screen"/>
          <a:srcRect/>
          <a:stretch>
            <a:fillRect/>
          </a:stretch>
        </p:blipFill>
        <p:spPr bwMode="auto">
          <a:xfrm>
            <a:off x="3929058" y="4000504"/>
            <a:ext cx="2114186" cy="2571744"/>
          </a:xfrm>
          <a:prstGeom prst="rect"/>
          <a:noFill/>
          <a:ln w="9525">
            <a:noFill/>
            <a:miter lim="800000"/>
            <a:headEnd/>
            <a:tailEnd/>
          </a:ln>
        </p:spPr>
      </p:pic>
      <p:pic>
        <p:nvPicPr>
          <p:cNvPr id="2097163" name="Picture 5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2" cstate="screen"/>
          <a:srcRect/>
          <a:stretch>
            <a:fillRect/>
          </a:stretch>
        </p:blipFill>
        <p:spPr bwMode="auto">
          <a:xfrm rot="20096866">
            <a:off x="1370940" y="4107395"/>
            <a:ext cx="2281305" cy="1920968"/>
          </a:xfrm>
          <a:prstGeom prst="rect"/>
          <a:solidFill>
            <a:srgbClr val="CCFFFF"/>
          </a:solidFill>
          <a:ln w="9525">
            <a:noFill/>
            <a:miter lim="800000"/>
            <a:headEnd/>
            <a:tailEnd/>
          </a:ln>
        </p:spPr>
      </p:pic>
      <p:pic>
        <p:nvPicPr>
          <p:cNvPr id="2097164" name="Picture 6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3" cstate="screen"/>
          <a:srcRect/>
          <a:stretch>
            <a:fillRect/>
          </a:stretch>
        </p:blipFill>
        <p:spPr bwMode="auto">
          <a:xfrm rot="1546659">
            <a:off x="6454549" y="4216700"/>
            <a:ext cx="2405090" cy="1858113"/>
          </a:xfrm>
          <a:prstGeom prst="rect"/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dur="2000" id="7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dur="2000" id="10"/>
                                        <p:tgtEl>
                                          <p:spTgt spid="209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dur="2000" id="13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Прямоугольник 1"/>
          <p:cNvSpPr/>
          <p:nvPr/>
        </p:nvSpPr>
        <p:spPr>
          <a:xfrm>
            <a:off x="357158" y="285728"/>
            <a:ext cx="8501122" cy="5577840"/>
          </a:xfrm>
          <a:prstGeom prst="rect"/>
        </p:spPr>
        <p:txBody>
          <a:bodyPr wrap="square">
            <a:spAutoFit/>
          </a:bodyPr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Тренировку пальцев рук  уже можно начинать в возрасте 6 – 7 месяцев: сюда входит массаж кисти рук и каждого пальчика, каждой его фаланги. Проводится разминание и поглаживание ежедневно в течение 2-3 минут.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Уже с десятимесячного возраста проводятся активные упражнения, вовлекая больше пальчиков с достаточной амплитудой.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Дети от года до двух хорошо воспринимают "пальчиковые игры", выполняемые одной рукой.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Трехлетние малыши осваивают уже игры, которые проводятся двумя руками, например, одна рука изображает домик, а другая - кошку, вбегающую в этот домик.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Четырехлетние дошкольники могут играть в эти игры, используя несколько событий, сменяющих друг друга.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Старшим детям можно предложить оформить игры разнообразным реквизитом - мелкими предметами, домиками, шариками, кубиками </a:t>
            </a:r>
            <a:r>
              <a:rPr b="1" dirty="0" lang="ru-RU">
                <a:solidFill>
                  <a:srgbClr val="FFC000"/>
                </a:solidFill>
                <a:latin typeface="Bookman Old Style" pitchFamily="18" charset="0"/>
              </a:rPr>
              <a:t>и т. д.</a:t>
            </a:r>
          </a:p>
          <a:p>
            <a:pPr eaLnBrk="1" hangingPunct="1">
              <a:lnSpc>
                <a:spcPct val="90000"/>
              </a:lnSpc>
            </a:pPr>
            <a:endParaRPr dirty="0" lang="ru-RU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dirty="0" lang="ru-RU">
              <a:solidFill>
                <a:schemeClr val="tx2"/>
              </a:solidFill>
            </a:endParaRPr>
          </a:p>
        </p:txBody>
      </p:sp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Скругленный прямоугольник 1"/>
          <p:cNvSpPr/>
          <p:nvPr/>
        </p:nvSpPr>
        <p:spPr>
          <a:xfrm>
            <a:off x="3357554" y="357166"/>
            <a:ext cx="3714776" cy="1714512"/>
          </a:xfrm>
          <a:prstGeom prst="round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sz="2400" i="1" lang="ru-RU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latin typeface="Bookman Old Style" pitchFamily="18" charset="0"/>
              </a:rPr>
              <a:t>Рекомендации для проведения этих занятий</a:t>
            </a:r>
            <a:endParaRPr b="1" dirty="0" sz="2400" i="1" lang="ru-RU">
              <a:ln>
                <a:solidFill>
                  <a:srgbClr val="FF0000"/>
                </a:solidFill>
              </a:ln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1048614" name="Скругленный прямоугольник 4"/>
          <p:cNvSpPr/>
          <p:nvPr/>
        </p:nvSpPr>
        <p:spPr>
          <a:xfrm>
            <a:off x="428596" y="3357562"/>
            <a:ext cx="2500330" cy="2071702"/>
          </a:xfrm>
          <a:prstGeom prst="round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lang="ru-RU" smtClean="0">
                <a:solidFill>
                  <a:srgbClr val="FF0000"/>
                </a:solidFill>
                <a:latin typeface="Bookman Old Style" pitchFamily="18" charset="0"/>
              </a:rPr>
              <a:t>После каждого упражнения  необходимо расслаблять пальцы (потрясти кистями рук)</a:t>
            </a:r>
            <a:endParaRPr b="1" dirty="0" lang="ru-RU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48615" name="Скругленный прямоугольник 5"/>
          <p:cNvSpPr/>
          <p:nvPr/>
        </p:nvSpPr>
        <p:spPr>
          <a:xfrm>
            <a:off x="3500430" y="3286124"/>
            <a:ext cx="2571768" cy="2286016"/>
          </a:xfrm>
          <a:prstGeom prst="round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lang="ru-RU" smtClean="0">
                <a:solidFill>
                  <a:srgbClr val="FF0000"/>
                </a:solidFill>
                <a:latin typeface="Bookman Old Style" pitchFamily="18" charset="0"/>
              </a:rPr>
              <a:t>Пальцы нужно нагружать равномерно</a:t>
            </a:r>
            <a:endParaRPr b="1" dirty="0" lang="ru-RU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48616" name="Скругленный прямоугольник 6"/>
          <p:cNvSpPr/>
          <p:nvPr/>
        </p:nvSpPr>
        <p:spPr>
          <a:xfrm>
            <a:off x="6500826" y="3357562"/>
            <a:ext cx="2428892" cy="2214578"/>
          </a:xfrm>
          <a:prstGeom prst="roundRec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r>
              <a:rPr b="1" dirty="0" lang="ru-RU" smtClean="0">
                <a:solidFill>
                  <a:srgbClr val="FF0000"/>
                </a:solidFill>
                <a:latin typeface="Bookman Old Style" pitchFamily="18" charset="0"/>
              </a:rPr>
              <a:t>Оказывает комплексное воздействие</a:t>
            </a:r>
            <a:endParaRPr b="1" dirty="0" lang="ru-RU">
              <a:solidFill>
                <a:srgbClr val="FF0000"/>
              </a:solidFill>
              <a:latin typeface="Bookman Old Style" pitchFamily="18" charset="0"/>
            </a:endParaRPr>
          </a:p>
        </p:txBody>
      </p:sp>
      <p:cxnSp>
        <p:nvCxnSpPr>
          <p:cNvPr id="3145728" name="Прямая соединительная линия 9"/>
          <p:cNvCxnSpPr>
            <a:cxnSpLocks/>
          </p:cNvCxnSpPr>
          <p:nvPr/>
        </p:nvCxnSpPr>
        <p:spPr>
          <a:xfrm>
            <a:off x="785786" y="3000372"/>
            <a:ext cx="7643866" cy="0"/>
          </a:xfrm>
          <a:prstGeom prst="lin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Прямая соединительная линия 13"/>
          <p:cNvCxnSpPr>
            <a:cxnSpLocks/>
          </p:cNvCxnSpPr>
          <p:nvPr/>
        </p:nvCxnSpPr>
        <p:spPr>
          <a:xfrm rot="5400000">
            <a:off x="4536281" y="2536025"/>
            <a:ext cx="928694" cy="0"/>
          </a:xfrm>
          <a:prstGeom prst="lin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Прямая со стрелкой 16"/>
          <p:cNvCxnSpPr>
            <a:cxnSpLocks/>
          </p:cNvCxnSpPr>
          <p:nvPr/>
        </p:nvCxnSpPr>
        <p:spPr>
          <a:xfrm rot="5400000">
            <a:off x="1572398" y="3213892"/>
            <a:ext cx="284958" cy="794"/>
          </a:xfrm>
          <a:prstGeom prst="straightConnector1"/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Прямая со стрелкой 19"/>
          <p:cNvCxnSpPr>
            <a:cxnSpLocks/>
            <a:endCxn id="1048615" idx="0"/>
          </p:cNvCxnSpPr>
          <p:nvPr/>
        </p:nvCxnSpPr>
        <p:spPr>
          <a:xfrm rot="5400000">
            <a:off x="4643438" y="3143248"/>
            <a:ext cx="285752" cy="1588"/>
          </a:xfrm>
          <a:prstGeom prst="straightConnector1"/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Прямая со стрелкой 21"/>
          <p:cNvCxnSpPr>
            <a:cxnSpLocks/>
            <a:endCxn id="1048616" idx="0"/>
          </p:cNvCxnSpPr>
          <p:nvPr/>
        </p:nvCxnSpPr>
        <p:spPr>
          <a:xfrm rot="5400000">
            <a:off x="7536677" y="3178967"/>
            <a:ext cx="357190" cy="1588"/>
          </a:xfrm>
          <a:prstGeom prst="straightConnector1"/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Прямоугольник 1"/>
          <p:cNvSpPr/>
          <p:nvPr/>
        </p:nvSpPr>
        <p:spPr>
          <a:xfrm>
            <a:off x="428596" y="357167"/>
            <a:ext cx="8072494" cy="4282440"/>
          </a:xfrm>
          <a:prstGeom prst="rect"/>
        </p:spPr>
        <p:txBody>
          <a:bodyPr wrap="square">
            <a:spAutoFit/>
          </a:bodyPr>
          <a:p>
            <a:pPr algn="ctr" eaLnBrk="1" hangingPunct="1">
              <a:buFont typeface="Wingdings" pitchFamily="2" charset="2"/>
              <a:buNone/>
            </a:pPr>
            <a:r>
              <a:rPr b="1" dirty="0" sz="2800" lang="ru-RU">
                <a:solidFill>
                  <a:srgbClr val="FFC000"/>
                </a:solidFill>
                <a:latin typeface="Bookman Old Style" pitchFamily="18" charset="0"/>
              </a:rPr>
              <a:t>Учитывая тот факт, что активные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sz="2800" lang="ru-RU">
                <a:solidFill>
                  <a:srgbClr val="FFC000"/>
                </a:solidFill>
                <a:latin typeface="Bookman Old Style" pitchFamily="18" charset="0"/>
              </a:rPr>
              <a:t>движения тонких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sz="2800" lang="ru-RU">
                <a:solidFill>
                  <a:srgbClr val="FFC000"/>
                </a:solidFill>
                <a:latin typeface="Bookman Old Style" pitchFamily="18" charset="0"/>
              </a:rPr>
              <a:t>дифференцированных движений пальцев и кистей рук стимулируют  развитие речи, целесообразно расширять объём пальчиковых игр 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sz="2800" lang="ru-RU">
                <a:solidFill>
                  <a:srgbClr val="FFC000"/>
                </a:solidFill>
                <a:latin typeface="Bookman Old Style" pitchFamily="18" charset="0"/>
              </a:rPr>
              <a:t>использовать их в работе с дошкольниками.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sz="2800" lang="ru-RU">
                <a:solidFill>
                  <a:srgbClr val="FFC000"/>
                </a:solidFill>
                <a:latin typeface="Bookman Old Style" pitchFamily="18" charset="0"/>
              </a:rPr>
              <a:t>        Работа по развитию мелкой моторики должна проводиться регулярно, только тогда будет достигнут наибольший эффект.</a:t>
            </a:r>
          </a:p>
        </p:txBody>
      </p:sp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Прямоугольник 1"/>
          <p:cNvSpPr/>
          <p:nvPr/>
        </p:nvSpPr>
        <p:spPr>
          <a:xfrm rot="21032420">
            <a:off x="0" y="323164"/>
            <a:ext cx="7286644" cy="1780541"/>
          </a:xfrm>
          <a:prstGeom prst="rect"/>
        </p:spPr>
        <p:txBody>
          <a:bodyPr wrap="square">
            <a:spAutoFit/>
          </a:bodyPr>
          <a:p>
            <a:r>
              <a:rPr dirty="0" sz="2400" lang="ru-RU" smtClean="0">
                <a:solidFill>
                  <a:srgbClr val="FF0000"/>
                </a:solidFill>
                <a:latin typeface="Arbat-Bold" pitchFamily="2" charset="0"/>
              </a:rPr>
              <a:t>Сжимание – разжимание кулачков</a:t>
            </a:r>
          </a:p>
          <a:p>
            <a:pPr eaLnBrk="1" hangingPunct="1">
              <a:buFont typeface="Wingdings" pitchFamily="2" charset="2"/>
              <a:buNone/>
            </a:pPr>
            <a:endParaRPr b="1" dirty="0" lang="ru-RU" smtClean="0"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Две </a:t>
            </a: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весёлые лягушки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Ни минуты не сидят.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Ловко прыгают подружки,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Только брызги вверх </a:t>
            </a: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летят.</a:t>
            </a:r>
            <a:endParaRPr dirty="0" lang="ru-RU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048619" name="Прямоугольник 5"/>
          <p:cNvSpPr/>
          <p:nvPr/>
        </p:nvSpPr>
        <p:spPr>
          <a:xfrm rot="20865138">
            <a:off x="313106" y="3401274"/>
            <a:ext cx="6271596" cy="461665"/>
          </a:xfrm>
          <a:prstGeom prst="rect"/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b="1" dirty="0" sz="2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latin typeface="Arbat-Bold" pitchFamily="2" charset="0"/>
              </a:rPr>
              <a:t>Напряжение – расслабление пальцев</a:t>
            </a:r>
          </a:p>
        </p:txBody>
      </p:sp>
      <p:sp>
        <p:nvSpPr>
          <p:cNvPr id="1048620" name="Прямоугольник 6"/>
          <p:cNvSpPr/>
          <p:nvPr/>
        </p:nvSpPr>
        <p:spPr>
          <a:xfrm rot="10052373" flipV="1">
            <a:off x="1248786" y="4282478"/>
            <a:ext cx="4021508" cy="1158241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Наши пальчики сплетём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И соединим ладошки.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А потом как только можем 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Крепко – накрепко сожмём.</a:t>
            </a:r>
            <a:endParaRPr dirty="0" lang="ru-RU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2097165" name="Рисунок 9" descr="DSC06245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071934" y="500042"/>
            <a:ext cx="2571768" cy="1928826"/>
          </a:xfrm>
          <a:prstGeom prst="round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  <a:sp3d>
            <a:bevelT w="165100" prst="coolSlant"/>
          </a:sp3d>
        </p:spPr>
      </p:pic>
      <p:pic>
        <p:nvPicPr>
          <p:cNvPr id="2097166" name="Рисунок 10" descr="DSC06247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6500826" y="785794"/>
            <a:ext cx="2428891" cy="1939765"/>
          </a:xfrm>
          <a:prstGeom prst="roundRect"/>
          <a:ln>
            <a:solidFill>
              <a:srgbClr val="FFFF00"/>
            </a:solidFill>
          </a:ln>
          <a:effectLst>
            <a:outerShdw algn="ctr" blurRad="184150" dir="11520000" dist="241300" sx="110000" sy="110000">
              <a:srgbClr val="000000">
                <a:alpha val="18000"/>
              </a:srgbClr>
            </a:outerShdw>
          </a:effectLst>
          <a:scene3d>
            <a:camera prst="isometricOffAxis2Left"/>
            <a:lightRig dir="t" rig="flood">
              <a:rot lat="0" lon="0" rev="13800000"/>
            </a:lightRig>
          </a:scene3d>
          <a:sp3d extrusionH="107950" prstMaterial="plastic">
            <a:bevelT w="82550" h="63500" prst="divot"/>
          </a:sp3d>
        </p:spPr>
      </p:pic>
      <p:pic>
        <p:nvPicPr>
          <p:cNvPr id="2097167" name="Рисунок 11" descr="DSC06248.JP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929190" y="4214818"/>
            <a:ext cx="2214578" cy="1710269"/>
          </a:xfrm>
          <a:prstGeom prst="flowChartAlternateProcess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  <a:sp3d/>
        </p:spPr>
      </p:pic>
      <p:pic>
        <p:nvPicPr>
          <p:cNvPr id="2097168" name="Рисунок 13" descr="DSC06249.JPG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6810359" y="3214686"/>
            <a:ext cx="2333641" cy="1857364"/>
          </a:xfrm>
          <a:prstGeom prst="round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  <a:sp3d/>
        </p:spPr>
      </p:pic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Прямоугольник 1"/>
          <p:cNvSpPr/>
          <p:nvPr/>
        </p:nvSpPr>
        <p:spPr>
          <a:xfrm rot="21028131">
            <a:off x="1170545" y="824511"/>
            <a:ext cx="2689521" cy="461665"/>
          </a:xfrm>
          <a:prstGeom prst="rect"/>
        </p:spPr>
        <p:txBody>
          <a:bodyPr wrap="square">
            <a:spAutoFit/>
          </a:bodyPr>
          <a:p>
            <a:r>
              <a:rPr b="1" dirty="0" sz="2400" lang="ru-RU" smtClean="0">
                <a:solidFill>
                  <a:srgbClr val="FF0000"/>
                </a:solidFill>
                <a:latin typeface="Arbat-Bold" pitchFamily="2" charset="0"/>
              </a:rPr>
              <a:t>Потягивание</a:t>
            </a:r>
            <a:endParaRPr b="1" dirty="0" sz="2400" lang="ru-RU">
              <a:solidFill>
                <a:srgbClr val="FF0000"/>
              </a:solidFill>
              <a:latin typeface="Arbat-Bold" pitchFamily="2" charset="0"/>
            </a:endParaRPr>
          </a:p>
        </p:txBody>
      </p:sp>
      <p:sp>
        <p:nvSpPr>
          <p:cNvPr id="1048622" name="Прямоугольник 3"/>
          <p:cNvSpPr/>
          <p:nvPr/>
        </p:nvSpPr>
        <p:spPr>
          <a:xfrm rot="20951715">
            <a:off x="946782" y="1567465"/>
            <a:ext cx="4277331" cy="1158241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Мы наши пальчики сплели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И вытянули ручки.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Ну, а теперь мы от Земли 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Отталкиваем тучки.</a:t>
            </a:r>
          </a:p>
        </p:txBody>
      </p:sp>
      <p:sp>
        <p:nvSpPr>
          <p:cNvPr id="1048623" name="Прямоугольник 5"/>
          <p:cNvSpPr/>
          <p:nvPr/>
        </p:nvSpPr>
        <p:spPr>
          <a:xfrm rot="20879312">
            <a:off x="213614" y="3327732"/>
            <a:ext cx="5508148" cy="802641"/>
          </a:xfrm>
          <a:prstGeom prst="rect"/>
        </p:spPr>
        <p:txBody>
          <a:bodyPr wrap="square">
            <a:spAutoFit/>
          </a:bodyPr>
          <a:p>
            <a:r>
              <a:rPr b="1" dirty="0" sz="2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latin typeface="Arbat-Bold" pitchFamily="2" charset="0"/>
              </a:rPr>
              <a:t>Сгибание – разгибание всех пальцев вместе и по очереди</a:t>
            </a:r>
          </a:p>
        </p:txBody>
      </p:sp>
      <p:sp>
        <p:nvSpPr>
          <p:cNvPr id="1048624" name="Прямоугольник 6"/>
          <p:cNvSpPr/>
          <p:nvPr/>
        </p:nvSpPr>
        <p:spPr>
          <a:xfrm rot="20968158">
            <a:off x="185493" y="4737316"/>
            <a:ext cx="3738648" cy="1158241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Мы рисуем бегемота.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Кто желает поработать?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Каждый палец рвётся в бой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И кивает головой.</a:t>
            </a:r>
          </a:p>
        </p:txBody>
      </p:sp>
      <p:pic>
        <p:nvPicPr>
          <p:cNvPr id="2097169" name="Рисунок 9" descr="DSC06250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25676" t="16216" r="25675"/>
          <a:stretch>
            <a:fillRect/>
          </a:stretch>
        </p:blipFill>
        <p:spPr>
          <a:xfrm>
            <a:off x="6357950" y="285728"/>
            <a:ext cx="2212290" cy="2857520"/>
          </a:xfrm>
          <a:prstGeom prst="rect"/>
          <a:ln>
            <a:solidFill>
              <a:srgbClr val="FFFF00"/>
            </a:solidFill>
          </a:ln>
        </p:spPr>
      </p:pic>
      <p:pic>
        <p:nvPicPr>
          <p:cNvPr id="2097170" name="Рисунок 10" descr="DSC06284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16406" t="15625" r="15625"/>
          <a:stretch>
            <a:fillRect/>
          </a:stretch>
        </p:blipFill>
        <p:spPr>
          <a:xfrm>
            <a:off x="3929058" y="3571876"/>
            <a:ext cx="2357454" cy="2428892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  <p:pic>
        <p:nvPicPr>
          <p:cNvPr id="2097171" name="Рисунок 11" descr="DSC06285.JP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 l="17187" t="22916" r="25781"/>
          <a:stretch>
            <a:fillRect/>
          </a:stretch>
        </p:blipFill>
        <p:spPr>
          <a:xfrm>
            <a:off x="6429388" y="3429000"/>
            <a:ext cx="2214578" cy="2428892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Прямоугольник 1"/>
          <p:cNvSpPr/>
          <p:nvPr/>
        </p:nvSpPr>
        <p:spPr>
          <a:xfrm>
            <a:off x="2286000" y="357167"/>
            <a:ext cx="6072214" cy="954107"/>
          </a:xfrm>
          <a:prstGeom prst="rect"/>
        </p:spPr>
        <p:txBody>
          <a:bodyPr wrap="square">
            <a:spAutoFit/>
          </a:bodyPr>
          <a:p>
            <a:r>
              <a:rPr dirty="0" sz="2800" lang="ru-RU" smtClean="0">
                <a:solidFill>
                  <a:srgbClr val="FF0000"/>
                </a:solidFill>
                <a:latin typeface="Arbat-Bold" pitchFamily="2" charset="0"/>
              </a:rPr>
              <a:t>Разные движения пальцами.</a:t>
            </a:r>
            <a:r>
              <a:rPr dirty="0" sz="2800" lang="ru-RU" smtClean="0">
                <a:solidFill>
                  <a:srgbClr val="FFC000"/>
                </a:solidFill>
                <a:latin typeface="Arbat-Bold" pitchFamily="2" charset="0"/>
              </a:rPr>
              <a:t/>
            </a:r>
            <a:br>
              <a:rPr dirty="0" sz="2800" lang="ru-RU" smtClean="0">
                <a:solidFill>
                  <a:srgbClr val="FFC000"/>
                </a:solidFill>
                <a:latin typeface="Arbat-Bold" pitchFamily="2" charset="0"/>
              </a:rPr>
            </a:br>
            <a:endParaRPr dirty="0" sz="2800" lang="ru-RU">
              <a:solidFill>
                <a:srgbClr val="FFC000"/>
              </a:solidFill>
              <a:latin typeface="Arbat-Bold" pitchFamily="2" charset="0"/>
            </a:endParaRPr>
          </a:p>
        </p:txBody>
      </p:sp>
      <p:sp>
        <p:nvSpPr>
          <p:cNvPr id="1048626" name="Прямоугольник 2"/>
          <p:cNvSpPr/>
          <p:nvPr/>
        </p:nvSpPr>
        <p:spPr>
          <a:xfrm rot="21168659">
            <a:off x="928662" y="1306904"/>
            <a:ext cx="4429156" cy="1158241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Пара ножниц есть у нас,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Пригодятся нам не раз.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Кто из нас такой отважный,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Что разрежет лист бумажный.</a:t>
            </a:r>
          </a:p>
        </p:txBody>
      </p:sp>
      <p:sp>
        <p:nvSpPr>
          <p:cNvPr id="1048627" name="Прямоугольник 4"/>
          <p:cNvSpPr/>
          <p:nvPr/>
        </p:nvSpPr>
        <p:spPr>
          <a:xfrm>
            <a:off x="1785919" y="3244334"/>
            <a:ext cx="3696940" cy="461665"/>
          </a:xfrm>
          <a:prstGeom prst="rect"/>
        </p:spPr>
        <p:txBody>
          <a:bodyPr wrap="square">
            <a:spAutoFit/>
          </a:bodyPr>
          <a:p>
            <a:r>
              <a:rPr b="1" dirty="0" sz="2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latin typeface="Arbat-Bold" pitchFamily="2" charset="0"/>
              </a:rPr>
              <a:t>Растягивание.</a:t>
            </a:r>
          </a:p>
        </p:txBody>
      </p:sp>
      <p:sp>
        <p:nvSpPr>
          <p:cNvPr id="1048628" name="Прямоугольник 5"/>
          <p:cNvSpPr/>
          <p:nvPr/>
        </p:nvSpPr>
        <p:spPr>
          <a:xfrm rot="21178750">
            <a:off x="1354807" y="4005273"/>
            <a:ext cx="3597510" cy="1158241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Тренируются весь день 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И бороться им не лень.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Вот какие молодцы,</a:t>
            </a:r>
          </a:p>
          <a:p>
            <a:pPr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Настоящие борцы!</a:t>
            </a:r>
          </a:p>
        </p:txBody>
      </p:sp>
      <p:pic>
        <p:nvPicPr>
          <p:cNvPr id="2097172" name="Рисунок 7" descr="DSC06253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23276" r="6895" b="13792"/>
          <a:stretch>
            <a:fillRect/>
          </a:stretch>
        </p:blipFill>
        <p:spPr>
          <a:xfrm>
            <a:off x="6000760" y="1000108"/>
            <a:ext cx="2714644" cy="2214578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  <p:pic>
        <p:nvPicPr>
          <p:cNvPr id="2097173" name="Рисунок 8" descr="DSC06254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929190" y="3500438"/>
            <a:ext cx="3071834" cy="2428868"/>
          </a:xfrm>
          <a:prstGeom prst="rect"/>
          <a:ln>
            <a:solidFill>
              <a:srgbClr val="FFFF00"/>
            </a:solidFill>
          </a:ln>
          <a:scene3d>
            <a:camera prst="perspectiveContrastingRightFacing"/>
            <a:lightRig dir="t" rig="threePt"/>
          </a:scene3d>
        </p:spPr>
      </p:pic>
    </p:spTree>
  </p:cSld>
  <p:clrMapOvr>
    <a:masterClrMapping/>
  </p:clrMapOvr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Прямоугольник 1"/>
          <p:cNvSpPr/>
          <p:nvPr/>
        </p:nvSpPr>
        <p:spPr>
          <a:xfrm rot="20952446">
            <a:off x="534345" y="790302"/>
            <a:ext cx="5434196" cy="802641"/>
          </a:xfrm>
          <a:prstGeom prst="rect"/>
        </p:spPr>
        <p:txBody>
          <a:bodyPr wrap="square">
            <a:spAutoFit/>
          </a:bodyPr>
          <a:p>
            <a:r>
              <a:rPr b="1" dirty="0" sz="2400" lang="ru-RU" smtClean="0">
                <a:solidFill>
                  <a:srgbClr val="FF0000"/>
                </a:solidFill>
                <a:latin typeface="Arbat-Bold" pitchFamily="2" charset="0"/>
              </a:rPr>
              <a:t>Упражнение для кончиков пальцев</a:t>
            </a:r>
            <a:r>
              <a:rPr dirty="0" sz="2400" lang="ru-RU" smtClean="0">
                <a:solidFill>
                  <a:srgbClr val="FFC000"/>
                </a:solidFill>
                <a:latin typeface="Arbat-Bold" pitchFamily="2" charset="0"/>
              </a:rPr>
              <a:t/>
            </a:r>
            <a:br>
              <a:rPr dirty="0" sz="2400" lang="ru-RU" smtClean="0">
                <a:solidFill>
                  <a:srgbClr val="FFC000"/>
                </a:solidFill>
                <a:latin typeface="Arbat-Bold" pitchFamily="2" charset="0"/>
              </a:rPr>
            </a:br>
            <a:endParaRPr dirty="0" sz="2400" lang="ru-RU">
              <a:solidFill>
                <a:srgbClr val="FFC000"/>
              </a:solidFill>
              <a:latin typeface="Arbat-Bold" pitchFamily="2" charset="0"/>
            </a:endParaRPr>
          </a:p>
        </p:txBody>
      </p:sp>
      <p:sp>
        <p:nvSpPr>
          <p:cNvPr id="1048630" name="Прямоугольник 4"/>
          <p:cNvSpPr/>
          <p:nvPr/>
        </p:nvSpPr>
        <p:spPr>
          <a:xfrm rot="20953565">
            <a:off x="1045415" y="1639614"/>
            <a:ext cx="4978271" cy="978729"/>
          </a:xfrm>
          <a:prstGeom prst="rect"/>
        </p:spPr>
        <p:txBody>
          <a:bodyPr wrap="square">
            <a:spAutoFit/>
          </a:bodyPr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Пальцы в гости приходили,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Тук, тук, тук – стучались в дверь.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Только дверь им не открыли: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Думали, там страшный зверь.</a:t>
            </a:r>
          </a:p>
        </p:txBody>
      </p:sp>
      <p:sp>
        <p:nvSpPr>
          <p:cNvPr id="1048631" name="Прямоугольник 6"/>
          <p:cNvSpPr/>
          <p:nvPr/>
        </p:nvSpPr>
        <p:spPr>
          <a:xfrm rot="21010278">
            <a:off x="677150" y="3508016"/>
            <a:ext cx="4036589" cy="461665"/>
          </a:xfrm>
          <a:prstGeom prst="rect"/>
        </p:spPr>
        <p:txBody>
          <a:bodyPr wrap="square">
            <a:spAutoFit/>
          </a:bodyPr>
          <a:p>
            <a:r>
              <a:rPr b="1" dirty="0" sz="2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latin typeface="Arbat-Bold" pitchFamily="2" charset="0"/>
              </a:rPr>
              <a:t>Вращение пальцами</a:t>
            </a:r>
          </a:p>
        </p:txBody>
      </p:sp>
      <p:sp>
        <p:nvSpPr>
          <p:cNvPr id="1048632" name="Прямоугольник 7"/>
          <p:cNvSpPr/>
          <p:nvPr/>
        </p:nvSpPr>
        <p:spPr>
          <a:xfrm>
            <a:off x="1857356" y="4520831"/>
            <a:ext cx="3714775" cy="978729"/>
          </a:xfrm>
          <a:prstGeom prst="rect"/>
        </p:spPr>
        <p:txBody>
          <a:bodyPr wrap="square">
            <a:spAutoFit/>
          </a:bodyPr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Палец </a:t>
            </a: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указательный,</a:t>
            </a:r>
            <a:endParaRPr b="1" dirty="0" lang="ru-RU">
              <a:solidFill>
                <a:srgbClr val="FFFF00"/>
              </a:solidFill>
              <a:latin typeface="Bookman Old Style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Умный и </a:t>
            </a: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внимательный.</a:t>
            </a:r>
            <a:endParaRPr b="1" dirty="0" lang="ru-RU">
              <a:solidFill>
                <a:srgbClr val="FFFF00"/>
              </a:solidFill>
              <a:latin typeface="Bookman Old Style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Занят делом </a:t>
            </a: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постоянно,</a:t>
            </a:r>
            <a:endParaRPr b="1" dirty="0" lang="ru-RU">
              <a:solidFill>
                <a:srgbClr val="FFFF00"/>
              </a:solidFill>
              <a:latin typeface="Bookman Old Style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Он – помощник капитана.</a:t>
            </a:r>
          </a:p>
        </p:txBody>
      </p:sp>
      <p:pic>
        <p:nvPicPr>
          <p:cNvPr id="2097174" name="Рисунок 9" descr="DSC06255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10156" r="12500" b="30208"/>
          <a:stretch>
            <a:fillRect/>
          </a:stretch>
        </p:blipFill>
        <p:spPr>
          <a:xfrm>
            <a:off x="6072198" y="357166"/>
            <a:ext cx="2731686" cy="2428868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  <p:pic>
        <p:nvPicPr>
          <p:cNvPr id="2097175" name="Рисунок 10" descr="DSC06256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39062" t="9375" r="10156"/>
          <a:stretch>
            <a:fillRect/>
          </a:stretch>
        </p:blipFill>
        <p:spPr>
          <a:xfrm>
            <a:off x="5786446" y="3241060"/>
            <a:ext cx="2428892" cy="3045459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/>
          </a:p>
        </p:txBody>
      </p:sp>
      <p:sp>
        <p:nvSpPr>
          <p:cNvPr id="1048585" name="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eaLnBrk="1" hangingPunct="1">
              <a:lnSpc>
                <a:spcPct val="80000"/>
              </a:lnSpc>
              <a:buNone/>
            </a:pPr>
            <a:r>
              <a:rPr b="1" dirty="0" lang="ru-RU" smtClean="0">
                <a:solidFill>
                  <a:srgbClr val="FF0000"/>
                </a:solidFill>
                <a:effectLst/>
                <a:latin typeface="Arbat-Bold" pitchFamily="2" charset="0"/>
              </a:rPr>
              <a:t>«Ум ребёнка находится на кончиках его пальцев».</a:t>
            </a:r>
          </a:p>
          <a:p>
            <a:pPr algn="r" eaLnBrk="1" hangingPunct="1">
              <a:lnSpc>
                <a:spcPct val="80000"/>
              </a:lnSpc>
              <a:buNone/>
            </a:pPr>
            <a:r>
              <a:rPr b="1" dirty="0" lang="ru-RU" smtClean="0">
                <a:solidFill>
                  <a:srgbClr val="FF0000"/>
                </a:solidFill>
                <a:effectLst/>
                <a:latin typeface="Arbat-Bold" pitchFamily="2" charset="0"/>
              </a:rPr>
              <a:t>                                В.А.Сухомлинский</a:t>
            </a:r>
          </a:p>
          <a:p>
            <a:pPr eaLnBrk="1" hangingPunct="1">
              <a:lnSpc>
                <a:spcPct val="80000"/>
              </a:lnSpc>
              <a:buNone/>
            </a:pPr>
            <a:endParaRPr b="1" dirty="0" lang="ru-RU" smtClean="0">
              <a:solidFill>
                <a:srgbClr val="FF0000"/>
              </a:solidFill>
              <a:effectLst/>
              <a:latin typeface="Arbat-Bold" pitchFamily="2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b="1" dirty="0" lang="ru-RU" smtClean="0">
                <a:solidFill>
                  <a:srgbClr val="FF0000"/>
                </a:solidFill>
                <a:effectLst/>
                <a:latin typeface="Arbat-Bold" pitchFamily="2" charset="0"/>
              </a:rPr>
              <a:t>«Движения руки всегда тесно связаны с речью и способствуют её развитию»</a:t>
            </a:r>
          </a:p>
          <a:p>
            <a:pPr algn="r" eaLnBrk="1" hangingPunct="1">
              <a:lnSpc>
                <a:spcPct val="80000"/>
              </a:lnSpc>
              <a:buNone/>
            </a:pPr>
            <a:r>
              <a:rPr b="1" dirty="0" lang="ru-RU" smtClean="0">
                <a:solidFill>
                  <a:srgbClr val="FF0000"/>
                </a:solidFill>
                <a:effectLst/>
                <a:latin typeface="Arbat-Bold" pitchFamily="2" charset="0"/>
              </a:rPr>
              <a:t>                          В.М.Бехтерев</a:t>
            </a:r>
          </a:p>
          <a:p>
            <a:endParaRPr dirty="0" lang="ru-RU"/>
          </a:p>
        </p:txBody>
      </p:sp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Прямоугольник 1"/>
          <p:cNvSpPr/>
          <p:nvPr/>
        </p:nvSpPr>
        <p:spPr>
          <a:xfrm>
            <a:off x="0" y="285728"/>
            <a:ext cx="8429652" cy="11582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2400" lang="ru-RU" smtClean="0">
                <a:solidFill>
                  <a:srgbClr val="FF0000"/>
                </a:solidFill>
                <a:latin typeface="Arbat-Bold" pitchFamily="2" charset="0"/>
              </a:rPr>
              <a:t>Касание подушечками пальцев соответствующей ладони</a:t>
            </a:r>
            <a:r>
              <a:rPr dirty="0" sz="2400" lang="ru-RU" smtClean="0">
                <a:solidFill>
                  <a:srgbClr val="FFC000"/>
                </a:solidFill>
                <a:latin typeface="Arbat-Bold" pitchFamily="2" charset="0"/>
              </a:rPr>
              <a:t/>
            </a:r>
            <a:br>
              <a:rPr dirty="0" sz="2400" lang="ru-RU" smtClean="0">
                <a:solidFill>
                  <a:srgbClr val="FFC000"/>
                </a:solidFill>
                <a:latin typeface="Arbat-Bold" pitchFamily="2" charset="0"/>
              </a:rPr>
            </a:br>
            <a:endParaRPr dirty="0" sz="2400" lang="ru-RU">
              <a:solidFill>
                <a:srgbClr val="FFC000"/>
              </a:solidFill>
              <a:latin typeface="Arbat-Bold" pitchFamily="2" charset="0"/>
            </a:endParaRPr>
          </a:p>
        </p:txBody>
      </p:sp>
      <p:sp>
        <p:nvSpPr>
          <p:cNvPr id="1048634" name="Прямоугольник 2"/>
          <p:cNvSpPr/>
          <p:nvPr/>
        </p:nvSpPr>
        <p:spPr>
          <a:xfrm rot="483787">
            <a:off x="714348" y="1521218"/>
            <a:ext cx="4214842" cy="1158241"/>
          </a:xfrm>
          <a:prstGeom prst="rect"/>
        </p:spPr>
        <p:txBody>
          <a:bodyPr wrap="square">
            <a:spAutoFit/>
          </a:bodyPr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Средний палец – старший брат,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Он помочь братишкам рад.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Засучивши рукава,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Начал он колоть дрова.</a:t>
            </a:r>
          </a:p>
        </p:txBody>
      </p:sp>
      <p:sp>
        <p:nvSpPr>
          <p:cNvPr id="1048635" name="Прямоугольник 4"/>
          <p:cNvSpPr/>
          <p:nvPr/>
        </p:nvSpPr>
        <p:spPr>
          <a:xfrm>
            <a:off x="1285852" y="3244334"/>
            <a:ext cx="4476538" cy="461665"/>
          </a:xfrm>
          <a:prstGeom prst="rect"/>
        </p:spPr>
        <p:txBody>
          <a:bodyPr wrap="square">
            <a:spAutoFit/>
          </a:bodyPr>
          <a:p>
            <a:r>
              <a:rPr b="1" dirty="0" sz="2400" lang="ru-RU">
                <a:solidFill>
                  <a:srgbClr val="FF0000"/>
                </a:solidFill>
                <a:effectLst>
                  <a:outerShdw algn="tl" blurRad="38100" dir="2700000" dist="38100">
                    <a:srgbClr val="000000"/>
                  </a:outerShdw>
                </a:effectLst>
                <a:latin typeface="Arbat-Bold" pitchFamily="2" charset="0"/>
              </a:rPr>
              <a:t>Массаж пальцев</a:t>
            </a:r>
          </a:p>
        </p:txBody>
      </p:sp>
      <p:sp>
        <p:nvSpPr>
          <p:cNvPr id="1048636" name="Прямоугольник 5"/>
          <p:cNvSpPr/>
          <p:nvPr/>
        </p:nvSpPr>
        <p:spPr>
          <a:xfrm rot="544157">
            <a:off x="1142976" y="4378739"/>
            <a:ext cx="4071966" cy="1158241"/>
          </a:xfrm>
          <a:prstGeom prst="rect"/>
        </p:spPr>
        <p:txBody>
          <a:bodyPr wrap="square">
            <a:spAutoFit/>
          </a:bodyPr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Долго – </a:t>
            </a:r>
            <a:r>
              <a:rPr b="1" dirty="0" lang="ru-RU" err="1">
                <a:solidFill>
                  <a:srgbClr val="FFFF00"/>
                </a:solidFill>
                <a:latin typeface="Bookman Old Style" pitchFamily="18" charset="0"/>
              </a:rPr>
              <a:t>долго</a:t>
            </a: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 суп варился,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Котелок наш закоптился.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Будем мы его тереть,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Чтобы начал он блестет</a:t>
            </a:r>
            <a:r>
              <a:rPr b="1" dirty="0" lang="ru-RU">
                <a:solidFill>
                  <a:srgbClr val="FFFF00"/>
                </a:solidFill>
              </a:rPr>
              <a:t>ь.</a:t>
            </a:r>
            <a:endParaRPr dirty="0" lang="ru-RU">
              <a:solidFill>
                <a:srgbClr val="FFFF00"/>
              </a:solidFill>
            </a:endParaRPr>
          </a:p>
        </p:txBody>
      </p:sp>
      <p:pic>
        <p:nvPicPr>
          <p:cNvPr id="2097176" name="Рисунок 8" descr="DSC06270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85156" t="45833"/>
          <a:stretch>
            <a:fillRect/>
          </a:stretch>
        </p:blipFill>
        <p:spPr>
          <a:xfrm>
            <a:off x="5357818" y="3500438"/>
            <a:ext cx="1285884" cy="2714644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  <p:pic>
        <p:nvPicPr>
          <p:cNvPr id="2097177" name="Рисунок 9" descr="DSC06273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34375" t="26042" r="42968" b="20833"/>
          <a:stretch>
            <a:fillRect/>
          </a:stretch>
        </p:blipFill>
        <p:spPr>
          <a:xfrm>
            <a:off x="6858016" y="857232"/>
            <a:ext cx="1462378" cy="2571768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</p:spTree>
  </p:cSld>
  <p:clrMapOvr>
    <a:masterClrMapping/>
  </p:clrMapOvr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Прямоугольник 1"/>
          <p:cNvSpPr/>
          <p:nvPr/>
        </p:nvSpPr>
        <p:spPr>
          <a:xfrm rot="20874544">
            <a:off x="642910" y="666938"/>
            <a:ext cx="4143404" cy="1767842"/>
          </a:xfrm>
          <a:prstGeom prst="rect"/>
        </p:spPr>
        <p:txBody>
          <a:bodyPr wrap="square">
            <a:spAutoFit/>
          </a:bodyPr>
          <a:p>
            <a:r>
              <a:rPr b="1" dirty="0" sz="2000" lang="ru-RU">
                <a:solidFill>
                  <a:srgbClr val="FF0000"/>
                </a:solidFill>
                <a:latin typeface="Bookman Old Style" pitchFamily="18" charset="0"/>
              </a:rPr>
              <a:t>«Дом</a:t>
            </a:r>
            <a:r>
              <a:rPr b="1" dirty="0" sz="2000" lang="ru-RU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</a:p>
          <a:p>
            <a:endParaRPr b="1" dirty="0" sz="2000" lang="ru-RU">
              <a:solidFill>
                <a:srgbClr val="FFC000"/>
              </a:solidFill>
              <a:latin typeface="Bookman Old Style" pitchFamily="18" charset="0"/>
            </a:endParaRPr>
          </a:p>
          <a:p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Молоточком мы стучим,</a:t>
            </a:r>
            <a:br>
              <a:rPr b="1" dirty="0" lang="ru-RU">
                <a:solidFill>
                  <a:srgbClr val="FFFF00"/>
                </a:solidFill>
                <a:latin typeface="Bookman Old Style" pitchFamily="18" charset="0"/>
              </a:rPr>
            </a:b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Дом построить мы хотим.</a:t>
            </a:r>
            <a:br>
              <a:rPr b="1" dirty="0" lang="ru-RU">
                <a:solidFill>
                  <a:srgbClr val="FFFF00"/>
                </a:solidFill>
                <a:latin typeface="Bookman Old Style" pitchFamily="18" charset="0"/>
              </a:rPr>
            </a:b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Строим мы высокий дом,</a:t>
            </a:r>
            <a:br>
              <a:rPr b="1" dirty="0" lang="ru-RU">
                <a:solidFill>
                  <a:srgbClr val="FFFF00"/>
                </a:solidFill>
                <a:latin typeface="Bookman Old Style" pitchFamily="18" charset="0"/>
              </a:rPr>
            </a:b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Будем жить мы в доме </a:t>
            </a: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том.</a:t>
            </a:r>
            <a:endParaRPr b="1" dirty="0" lang="ru-RU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048638" name="Прямоугольник 4"/>
          <p:cNvSpPr/>
          <p:nvPr/>
        </p:nvSpPr>
        <p:spPr>
          <a:xfrm rot="381016">
            <a:off x="3789348" y="4198617"/>
            <a:ext cx="3978604" cy="1767840"/>
          </a:xfrm>
          <a:prstGeom prst="rect"/>
        </p:spPr>
        <p:txBody>
          <a:bodyPr wrap="square">
            <a:spAutoFit/>
          </a:bodyPr>
          <a:p>
            <a:pPr algn="r"/>
            <a:r>
              <a:rPr b="1" dirty="0" sz="2000" lang="ru-RU">
                <a:solidFill>
                  <a:srgbClr val="FF0000"/>
                </a:solidFill>
                <a:latin typeface="Bookman Old Style" pitchFamily="18" charset="0"/>
              </a:rPr>
              <a:t>«Бабочка</a:t>
            </a:r>
            <a:r>
              <a:rPr b="1" dirty="0" sz="2000" lang="ru-RU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</a:p>
          <a:p>
            <a:pPr algn="r"/>
            <a:endParaRPr b="1" dirty="0" sz="2000" lang="ru-RU">
              <a:solidFill>
                <a:srgbClr val="FFFF00"/>
              </a:solidFill>
              <a:latin typeface="Bookman Old Style" pitchFamily="18" charset="0"/>
            </a:endParaRPr>
          </a:p>
          <a:p>
            <a:pPr algn="r"/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Бабочка-коробочка,</a:t>
            </a:r>
            <a:br>
              <a:rPr b="1" dirty="0" lang="ru-RU">
                <a:solidFill>
                  <a:srgbClr val="FFFF00"/>
                </a:solidFill>
                <a:latin typeface="Bookman Old Style" pitchFamily="18" charset="0"/>
              </a:rPr>
            </a:b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Улетай под облачко.</a:t>
            </a:r>
            <a:br>
              <a:rPr b="1" dirty="0" lang="ru-RU">
                <a:solidFill>
                  <a:srgbClr val="FFFF00"/>
                </a:solidFill>
                <a:latin typeface="Bookman Old Style" pitchFamily="18" charset="0"/>
              </a:rPr>
            </a:b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Там твои детки</a:t>
            </a:r>
            <a:br>
              <a:rPr b="1" dirty="0" lang="ru-RU">
                <a:solidFill>
                  <a:srgbClr val="FFFF00"/>
                </a:solidFill>
                <a:latin typeface="Bookman Old Style" pitchFamily="18" charset="0"/>
              </a:rPr>
            </a:br>
            <a:r>
              <a:rPr b="1" dirty="0" lang="ru-RU">
                <a:solidFill>
                  <a:srgbClr val="FFFF00"/>
                </a:solidFill>
                <a:latin typeface="Bookman Old Style" pitchFamily="18" charset="0"/>
              </a:rPr>
              <a:t>На березовой </a:t>
            </a:r>
            <a:r>
              <a:rPr b="1" dirty="0" lang="ru-RU" smtClean="0">
                <a:solidFill>
                  <a:srgbClr val="FFFF00"/>
                </a:solidFill>
                <a:latin typeface="Bookman Old Style" pitchFamily="18" charset="0"/>
              </a:rPr>
              <a:t>ветке.</a:t>
            </a:r>
            <a:endParaRPr b="1" dirty="0" lang="ru-RU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2097178" name="Рисунок 6" descr="DSC06261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31250" t="13541" r="25781" b="4166"/>
          <a:stretch>
            <a:fillRect/>
          </a:stretch>
        </p:blipFill>
        <p:spPr>
          <a:xfrm>
            <a:off x="5857884" y="928670"/>
            <a:ext cx="2071702" cy="2571768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  <p:pic>
        <p:nvPicPr>
          <p:cNvPr id="2097179" name="Рисунок 7" descr="DSC06262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35156" t="9375" r="24999"/>
          <a:stretch>
            <a:fillRect/>
          </a:stretch>
        </p:blipFill>
        <p:spPr>
          <a:xfrm>
            <a:off x="2714612" y="3286124"/>
            <a:ext cx="1928826" cy="2857520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</p:spTree>
  </p:cSld>
  <p:clrMapOvr>
    <a:masterClrMapping/>
  </p:clrMapOvr>
  <p:timing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Рисунок 1" descr="DSC06258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24219" r="20312"/>
          <a:stretch>
            <a:fillRect/>
          </a:stretch>
        </p:blipFill>
        <p:spPr>
          <a:xfrm>
            <a:off x="5072066" y="428604"/>
            <a:ext cx="2500330" cy="3500462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  <p:pic>
        <p:nvPicPr>
          <p:cNvPr id="2097181" name="Рисунок 2" descr="DSC06259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33594" t="3922" r="26562"/>
          <a:stretch>
            <a:fillRect/>
          </a:stretch>
        </p:blipFill>
        <p:spPr>
          <a:xfrm>
            <a:off x="1214414" y="3000372"/>
            <a:ext cx="2286016" cy="3714776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  <p:sp>
        <p:nvSpPr>
          <p:cNvPr id="1048639" name="TextBox 3"/>
          <p:cNvSpPr txBox="1"/>
          <p:nvPr/>
        </p:nvSpPr>
        <p:spPr>
          <a:xfrm>
            <a:off x="214282" y="357166"/>
            <a:ext cx="3500462" cy="802639"/>
          </a:xfrm>
          <a:prstGeom prst="rect"/>
          <a:noFill/>
          <a:scene3d>
            <a:camera prst="isometricOffAxis1Right"/>
            <a:lightRig dir="t" rig="threePt"/>
          </a:scene3d>
        </p:spPr>
        <p:txBody>
          <a:bodyPr rtlCol="0" wrap="square">
            <a:spAutoFit/>
          </a:bodyPr>
          <a:p>
            <a:r>
              <a:rPr b="1"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Пальчики здороваются</a:t>
            </a:r>
            <a:endParaRPr b="1" dirty="0" sz="2400"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40" name="TextBox 5"/>
          <p:cNvSpPr txBox="1"/>
          <p:nvPr/>
        </p:nvSpPr>
        <p:spPr>
          <a:xfrm>
            <a:off x="4071934" y="3714752"/>
            <a:ext cx="4714908" cy="802640"/>
          </a:xfrm>
          <a:prstGeom prst="rect"/>
          <a:noFill/>
          <a:scene3d>
            <a:camera prst="isometricOffAxis2Left"/>
            <a:lightRig dir="t" rig="threePt"/>
          </a:scene3d>
        </p:spPr>
        <p:txBody>
          <a:bodyPr rtlCol="0" wrap="square">
            <a:spAutoFit/>
          </a:bodyPr>
          <a:p>
            <a:endParaRPr b="1" dirty="0" sz="2400" lang="ru-RU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b="1"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капусту рубим, рубим…</a:t>
            </a:r>
            <a:endParaRPr b="1" dirty="0" sz="2400"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41" name="TextBox 6"/>
          <p:cNvSpPr txBox="1"/>
          <p:nvPr/>
        </p:nvSpPr>
        <p:spPr>
          <a:xfrm>
            <a:off x="4929190" y="5000636"/>
            <a:ext cx="3500462" cy="1297940"/>
          </a:xfrm>
          <a:prstGeom prst="rect"/>
          <a:noFill/>
          <a:scene3d>
            <a:camera prst="isometricOffAxis1Right"/>
            <a:lightRig dir="t" rig="threePt"/>
          </a:scene3d>
        </p:spPr>
        <p:txBody>
          <a:bodyPr rtlCol="0" wrap="square">
            <a:spAutoFit/>
          </a:bodyPr>
          <a:p>
            <a:r>
              <a:rPr dirty="0" sz="16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капусту рубим, рубим, </a:t>
            </a:r>
          </a:p>
          <a:p>
            <a:r>
              <a:rPr dirty="0" sz="16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капусту режим, режим,</a:t>
            </a:r>
          </a:p>
          <a:p>
            <a:r>
              <a:rPr dirty="0" sz="16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капусту солим, солим,</a:t>
            </a:r>
          </a:p>
          <a:p>
            <a:r>
              <a:rPr dirty="0" sz="16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капусту жмём, жмём,</a:t>
            </a:r>
          </a:p>
          <a:p>
            <a:r>
              <a:rPr dirty="0" sz="16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морковку трём, трём, трём!</a:t>
            </a:r>
          </a:p>
        </p:txBody>
      </p:sp>
      <p:sp>
        <p:nvSpPr>
          <p:cNvPr id="1048642" name="TextBox 7"/>
          <p:cNvSpPr txBox="1"/>
          <p:nvPr/>
        </p:nvSpPr>
        <p:spPr>
          <a:xfrm>
            <a:off x="785787" y="1214422"/>
            <a:ext cx="4214842" cy="1691641"/>
          </a:xfrm>
          <a:prstGeom prst="rect"/>
          <a:noFill/>
          <a:scene3d>
            <a:camera prst="isometricOffAxis2Left"/>
            <a:lightRig dir="t" rig="threePt"/>
          </a:scene3d>
        </p:spPr>
        <p:txBody>
          <a:bodyPr rtlCol="0" wrap="square">
            <a:spAutoFit/>
          </a:bodyPr>
          <a:p>
            <a:r>
              <a:rPr dirty="0" lang="ru-RU" smtClean="0">
                <a:solidFill>
                  <a:srgbClr val="FFC000"/>
                </a:solidFill>
              </a:rPr>
              <a:t>Утром встали пальчики - маленькие мальчики,</a:t>
            </a:r>
            <a:br>
              <a:rPr dirty="0" lang="ru-RU" smtClean="0">
                <a:solidFill>
                  <a:srgbClr val="FFC000"/>
                </a:solidFill>
              </a:rPr>
            </a:br>
            <a:r>
              <a:rPr dirty="0" lang="ru-RU" smtClean="0">
                <a:solidFill>
                  <a:srgbClr val="FFC000"/>
                </a:solidFill>
              </a:rPr>
              <a:t>Друг другу обрадовались, Здороваться начали.</a:t>
            </a:r>
            <a:br>
              <a:rPr dirty="0" lang="ru-RU" smtClean="0">
                <a:solidFill>
                  <a:srgbClr val="FFC000"/>
                </a:solidFill>
              </a:rPr>
            </a:br>
            <a:r>
              <a:rPr dirty="0" lang="ru-RU" smtClean="0">
                <a:solidFill>
                  <a:srgbClr val="FFC000"/>
                </a:solidFill>
              </a:rPr>
              <a:t>Здравствуй, пальчик, здравствуй пальчик….</a:t>
            </a:r>
            <a:endParaRPr dirty="0" lang="ru-RU">
              <a:solidFill>
                <a:srgbClr val="FFC000"/>
              </a:solidFill>
            </a:endParaRPr>
          </a:p>
        </p:txBody>
      </p:sp>
    </p:spTree>
  </p:cSld>
  <p:clrMapOvr>
    <a:masterClrMapping/>
  </p:clrMapOvr>
  <p:timing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Прямоугольник 1"/>
          <p:cNvSpPr/>
          <p:nvPr/>
        </p:nvSpPr>
        <p:spPr>
          <a:xfrm>
            <a:off x="785786" y="500042"/>
            <a:ext cx="7929618" cy="523220"/>
          </a:xfrm>
          <a:prstGeom prst="rect"/>
        </p:spPr>
        <p:txBody>
          <a:bodyPr wrap="square">
            <a:spAutoFit/>
          </a:bodyPr>
          <a:p>
            <a:r>
              <a:rPr dirty="0" sz="2800" lang="ru-RU" smtClean="0">
                <a:solidFill>
                  <a:srgbClr val="FF0000"/>
                </a:solidFill>
                <a:latin typeface="Arbat-Bold" pitchFamily="2" charset="0"/>
              </a:rPr>
              <a:t>Гимнастика с учебными предметами</a:t>
            </a:r>
            <a:endParaRPr dirty="0" sz="2800" lang="ru-RU">
              <a:solidFill>
                <a:srgbClr val="FF0000"/>
              </a:solidFill>
              <a:latin typeface="Arbat-Bold" pitchFamily="2" charset="0"/>
            </a:endParaRPr>
          </a:p>
        </p:txBody>
      </p:sp>
      <p:sp>
        <p:nvSpPr>
          <p:cNvPr id="1048644" name="Прямоугольник 2"/>
          <p:cNvSpPr/>
          <p:nvPr/>
        </p:nvSpPr>
        <p:spPr>
          <a:xfrm>
            <a:off x="785786" y="1473919"/>
            <a:ext cx="5429288" cy="2263141"/>
          </a:xfrm>
          <a:prstGeom prst="rect"/>
          <a:scene3d>
            <a:camera prst="isometricOffAxis1Right"/>
            <a:lightRig dir="t" rig="threePt"/>
          </a:scene3d>
        </p:spPr>
        <p:txBody>
          <a:bodyPr anchor="b" wrap="square">
            <a:spAutoFit/>
          </a:bodyPr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sz="2000" lang="ru-RU">
                <a:solidFill>
                  <a:srgbClr val="FFFF00"/>
                </a:solidFill>
                <a:latin typeface="+mn-lt"/>
              </a:rPr>
              <a:t>Мы ручку правильно берём,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b="1" dirty="0" sz="2000" lang="ru-RU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sz="2000" lang="ru-RU" smtClean="0">
                <a:solidFill>
                  <a:srgbClr val="FFFF00"/>
                </a:solidFill>
                <a:latin typeface="+mn-lt"/>
              </a:rPr>
              <a:t>Кладём </a:t>
            </a:r>
            <a:r>
              <a:rPr b="1" dirty="0" sz="2000" lang="ru-RU">
                <a:solidFill>
                  <a:srgbClr val="FFFF00"/>
                </a:solidFill>
                <a:latin typeface="+mn-lt"/>
              </a:rPr>
              <a:t>на средний палец,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b="1" dirty="0" sz="2000" lang="ru-RU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sz="2000" lang="ru-RU" smtClean="0">
                <a:solidFill>
                  <a:srgbClr val="FFFF00"/>
                </a:solidFill>
                <a:latin typeface="+mn-lt"/>
              </a:rPr>
              <a:t>      Теперь </a:t>
            </a:r>
            <a:r>
              <a:rPr b="1" dirty="0" sz="2000" lang="ru-RU">
                <a:solidFill>
                  <a:srgbClr val="FFFF00"/>
                </a:solidFill>
                <a:latin typeface="+mn-lt"/>
              </a:rPr>
              <a:t>большим его </a:t>
            </a:r>
            <a:r>
              <a:rPr b="1" dirty="0" sz="2000" lang="ru-RU" smtClean="0">
                <a:solidFill>
                  <a:srgbClr val="FFFF00"/>
                </a:solidFill>
                <a:latin typeface="+mn-lt"/>
              </a:rPr>
              <a:t>прижмём,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b="1" dirty="0" sz="2000" lang="ru-RU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sz="2000" lang="ru-RU" smtClean="0">
                <a:solidFill>
                  <a:srgbClr val="FFFF00"/>
                </a:solidFill>
                <a:latin typeface="+mn-lt"/>
              </a:rPr>
              <a:t>А </a:t>
            </a:r>
            <a:r>
              <a:rPr b="1" dirty="0" sz="2000" lang="ru-RU">
                <a:solidFill>
                  <a:srgbClr val="FFFF00"/>
                </a:solidFill>
                <a:latin typeface="+mn-lt"/>
              </a:rPr>
              <a:t>указательным ведём,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b="1" dirty="0" sz="2000" lang="ru-RU" smtClean="0">
              <a:solidFill>
                <a:srgbClr val="FFFF00"/>
              </a:solidFill>
              <a:latin typeface="+mn-lt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b="1" dirty="0" sz="2000" lang="ru-RU" smtClean="0">
                <a:solidFill>
                  <a:srgbClr val="FFFF00"/>
                </a:solidFill>
                <a:latin typeface="+mn-lt"/>
              </a:rPr>
              <a:t>Чтобы </a:t>
            </a:r>
            <a:r>
              <a:rPr b="1" dirty="0" sz="2000" lang="ru-RU">
                <a:solidFill>
                  <a:srgbClr val="FFFF00"/>
                </a:solidFill>
                <a:latin typeface="+mn-lt"/>
              </a:rPr>
              <a:t>она качалась.</a:t>
            </a:r>
          </a:p>
        </p:txBody>
      </p:sp>
      <p:pic>
        <p:nvPicPr>
          <p:cNvPr id="2097182" name="Рисунок 4" descr="DSC06282.JPG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 l="17094" r="21367"/>
          <a:stretch>
            <a:fillRect/>
          </a:stretch>
        </p:blipFill>
        <p:spPr>
          <a:xfrm>
            <a:off x="5715008" y="1928802"/>
            <a:ext cx="3018269" cy="4024330"/>
          </a:xfrm>
          <a:prstGeom prst="rect"/>
          <a:ln>
            <a:solidFill>
              <a:srgbClr val="FFFF00"/>
            </a:solidFill>
          </a:ln>
          <a:scene3d>
            <a:camera prst="perspectiveHeroicExtremeLeftFacing"/>
            <a:lightRig dir="t" rig="threePt"/>
          </a:scene3d>
        </p:spPr>
      </p:pic>
    </p:spTree>
  </p:cSld>
  <p:clrMapOvr>
    <a:masterClrMapping/>
  </p:clrMapOvr>
  <p:timing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игра «Сорока»</a:t>
            </a:r>
            <a:endParaRPr dirty="0" sz="24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3" name="Содержимое 6" descr="DSC06295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554691" y="1600200"/>
            <a:ext cx="6034617" cy="4525963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2000" id="7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3465513" cy="1162050"/>
          </a:xfrm>
        </p:spPr>
        <p:txBody>
          <a:bodyPr/>
          <a:p>
            <a:pPr algn="ctr"/>
            <a:r>
              <a:rPr dirty="0" sz="2800" lang="ru-RU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Речедвигательные</a:t>
            </a:r>
            <a:r>
              <a:rPr dirty="0" sz="28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упражнения</a:t>
            </a:r>
            <a:endParaRPr dirty="0" sz="28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50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Мыли мылом ушки,</a:t>
            </a:r>
            <a:b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Мыли мылом ножки.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Вот какие ладушки, 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Ладушки – ладошки!</a:t>
            </a:r>
          </a:p>
          <a:p>
            <a:endParaRPr dirty="0" sz="120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Наварили кашки,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Помешали ложкой.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Вот какие ладушки,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Ладушки – ладошки!</a:t>
            </a:r>
          </a:p>
          <a:p>
            <a:endParaRPr dirty="0" sz="120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Курочке – пеструшке, 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Накрошили крошки.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Вот какие ладушки,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Ладушки – ладошки!</a:t>
            </a:r>
          </a:p>
          <a:p>
            <a:endParaRPr dirty="0" sz="120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Пожалели птичку, Погрозили кошке.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Вот какие ладушки, Ладушки – ладошки!</a:t>
            </a:r>
          </a:p>
          <a:p>
            <a:endParaRPr dirty="0" sz="120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Строили ладошки,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Домик для матрёшки.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Вот какие ладушки,</a:t>
            </a:r>
          </a:p>
          <a:p>
            <a:r>
              <a:rPr dirty="0" sz="1200" lang="ru-RU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Ладушки – ладошки!</a:t>
            </a:r>
          </a:p>
          <a:p>
            <a:endParaRPr b="1" dirty="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endParaRPr b="1" dirty="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endParaRPr b="1" dirty="0" lang="ru-RU" smtClean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endParaRPr dirty="0" lang="ru-RU" smtClean="0">
              <a:solidFill>
                <a:srgbClr val="FFFF00"/>
              </a:solidFill>
            </a:endParaRPr>
          </a:p>
          <a:p>
            <a:endParaRPr dirty="0" lang="ru-RU" smtClean="0">
              <a:solidFill>
                <a:srgbClr val="FFFF00"/>
              </a:solidFill>
            </a:endParaRPr>
          </a:p>
          <a:p>
            <a:endParaRPr dirty="0" lang="ru-RU" smtClean="0">
              <a:solidFill>
                <a:srgbClr val="FFFF00"/>
              </a:solidFill>
            </a:endParaRPr>
          </a:p>
          <a:p>
            <a:endParaRPr dirty="0" lang="ru-RU" smtClean="0">
              <a:solidFill>
                <a:srgbClr val="FFFF00"/>
              </a:solidFill>
            </a:endParaRPr>
          </a:p>
        </p:txBody>
      </p:sp>
      <p:pic>
        <p:nvPicPr>
          <p:cNvPr id="2097184" name="Содержимое 4" descr="DSC06278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571868" y="1214422"/>
            <a:ext cx="5111750" cy="3833813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000" fill="hold" id="7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000" fill="hold" id="8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84182"/>
          </a:xfrm>
        </p:spPr>
        <p:txBody>
          <a:bodyPr/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 оленя дом большой..»</a:t>
            </a:r>
            <a:endParaRPr dirty="0" sz="1800"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5" name="Содержимое 4" descr="DSC06265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5715008" y="285728"/>
            <a:ext cx="2997214" cy="2146300"/>
          </a:xfrm>
          <a:ln>
            <a:solidFill>
              <a:srgbClr val="FFFF00"/>
            </a:solidFill>
          </a:ln>
        </p:spPr>
      </p:pic>
      <p:sp>
        <p:nvSpPr>
          <p:cNvPr id="1048652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1285860"/>
            <a:ext cx="3500462" cy="4840303"/>
          </a:xfrm>
        </p:spPr>
        <p:txBody>
          <a:bodyPr/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 оленя дом большой,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Он глядит в своё окошко. 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Зайка по полю скакал,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в окошко постучал! 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Тук, тук, тук! 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Дверь открой, 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Там в лесу охотник злой. Зайка, зайка, забегай, </a:t>
            </a:r>
          </a:p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Лапу подавай!</a:t>
            </a:r>
            <a:endParaRPr dirty="0" sz="2000" lang="ru-RU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86" name="Рисунок 5" descr="DSC06266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14843" t="16129" r="6250"/>
          <a:stretch>
            <a:fillRect/>
          </a:stretch>
        </p:blipFill>
        <p:spPr>
          <a:xfrm>
            <a:off x="3143240" y="2428868"/>
            <a:ext cx="3071834" cy="2071702"/>
          </a:xfrm>
          <a:prstGeom prst="rect"/>
          <a:ln>
            <a:solidFill>
              <a:srgbClr val="FFFF00"/>
            </a:solidFill>
          </a:ln>
        </p:spPr>
      </p:pic>
      <p:pic>
        <p:nvPicPr>
          <p:cNvPr id="2097187" name="Рисунок 7" descr="DSC06267.JP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 l="5468" t="26041" r="7812"/>
          <a:stretch>
            <a:fillRect/>
          </a:stretch>
        </p:blipFill>
        <p:spPr>
          <a:xfrm>
            <a:off x="5929322" y="4500570"/>
            <a:ext cx="3000397" cy="2143140"/>
          </a:xfrm>
          <a:prstGeom prst="rect"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7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10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13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3" name="Заголовок 4"/>
          <p:cNvSpPr>
            <a:spLocks noGrp="1"/>
          </p:cNvSpPr>
          <p:nvPr>
            <p:ph type="title"/>
          </p:nvPr>
        </p:nvSpPr>
        <p:spPr>
          <a:xfrm rot="21422143">
            <a:off x="459121" y="-4285"/>
            <a:ext cx="3008313" cy="1790925"/>
          </a:xfrm>
        </p:spPr>
        <p:txBody>
          <a:bodyPr/>
          <a:p>
            <a: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Речедвигательные</a:t>
            </a:r>
            <a:r>
              <a:rPr dirty="0" sz="24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упражнения под музыку</a:t>
            </a:r>
            <a:r>
              <a:rPr dirty="0" sz="2400" lang="ru-RU" smtClean="0">
                <a:solidFill>
                  <a:srgbClr val="FF0000"/>
                </a:solidFill>
              </a:rPr>
              <a:t/>
            </a:r>
            <a:br>
              <a:rPr dirty="0" sz="2400" lang="ru-RU" smtClean="0">
                <a:solidFill>
                  <a:srgbClr val="FF0000"/>
                </a:solidFill>
              </a:rPr>
            </a:br>
            <a:endParaRPr dirty="0" sz="2400" lang="ru-RU">
              <a:solidFill>
                <a:srgbClr val="FF0000"/>
              </a:solidFill>
            </a:endParaRPr>
          </a:p>
        </p:txBody>
      </p:sp>
      <p:pic>
        <p:nvPicPr>
          <p:cNvPr id="2097188" name="Содержимое 7" descr="DSC06276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500430" y="214290"/>
            <a:ext cx="2861733" cy="2146300"/>
          </a:xfrm>
          <a:ln>
            <a:solidFill>
              <a:srgbClr val="FFFF00"/>
            </a:solidFill>
          </a:ln>
        </p:spPr>
      </p:pic>
      <p:sp>
        <p:nvSpPr>
          <p:cNvPr id="1048654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Песенка про животных:</a:t>
            </a:r>
          </a:p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 жирафа пятна, пятна, пятна, пятнышки везде (2 р.)</a:t>
            </a:r>
          </a:p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П. в. </a:t>
            </a:r>
          </a:p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лбу, ушах, на шее, на локтях, </a:t>
            </a:r>
          </a:p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Есть на носу на животах, коленях и локтях!</a:t>
            </a:r>
          </a:p>
          <a:p>
            <a:r>
              <a:rPr dirty="0" sz="18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так же у кошки (шёрстка), слона (складки), зебры (полоски).</a:t>
            </a:r>
          </a:p>
          <a:p>
            <a:endParaRPr dirty="0" sz="1200" lang="ru-RU"/>
          </a:p>
        </p:txBody>
      </p:sp>
      <p:pic>
        <p:nvPicPr>
          <p:cNvPr id="2097189" name="Рисунок 9" descr="DSC06281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6072198" y="4500570"/>
            <a:ext cx="2857521" cy="2143141"/>
          </a:xfrm>
          <a:prstGeom prst="rect"/>
          <a:ln>
            <a:solidFill>
              <a:srgbClr val="FFFF00"/>
            </a:solidFill>
          </a:ln>
        </p:spPr>
      </p:pic>
      <p:pic>
        <p:nvPicPr>
          <p:cNvPr id="2097190" name="Рисунок 10" descr="DSC06280.JP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 r="6250"/>
          <a:stretch>
            <a:fillRect/>
          </a:stretch>
        </p:blipFill>
        <p:spPr>
          <a:xfrm>
            <a:off x="4929190" y="2428868"/>
            <a:ext cx="3214710" cy="2214578"/>
          </a:xfrm>
          <a:prstGeom prst="rect"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7"/>
                                        <p:tgtEl>
                                          <p:spTgt spid="209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10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2000" id="13"/>
                                        <p:tgtEl>
                                          <p:spTgt spid="209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sz="2400" lang="ru-RU" smtClean="0">
                <a:solidFill>
                  <a:srgbClr val="FFFF00"/>
                </a:solidFill>
              </a:rPr>
              <a:t>Использование Су – </a:t>
            </a:r>
            <a:r>
              <a:rPr b="1" dirty="0" sz="2400" lang="ru-RU" err="1" smtClean="0">
                <a:solidFill>
                  <a:srgbClr val="FFFF00"/>
                </a:solidFill>
              </a:rPr>
              <a:t>Джок</a:t>
            </a:r>
            <a:r>
              <a:rPr b="1" dirty="0" sz="2400" lang="ru-RU" smtClean="0">
                <a:solidFill>
                  <a:srgbClr val="FFFF00"/>
                </a:solidFill>
              </a:rPr>
              <a:t> терапии в работе с детьми дошкольного возраста</a:t>
            </a:r>
            <a:r>
              <a:rPr dirty="0" sz="2400" lang="ru-RU" smtClean="0"/>
              <a:t/>
            </a:r>
            <a:br>
              <a:rPr dirty="0" sz="2400" lang="ru-RU" smtClean="0"/>
            </a:br>
            <a:endParaRPr dirty="0" sz="2400" lang="ru-RU">
              <a:solidFill>
                <a:srgbClr val="FFC000"/>
              </a:solidFill>
            </a:endParaRPr>
          </a:p>
        </p:txBody>
      </p:sp>
      <p:pic>
        <p:nvPicPr>
          <p:cNvPr id="2097191" name="Содержимое 6" descr="ggkegc2-001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857356" y="1142984"/>
            <a:ext cx="6089154" cy="4884348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Рисунок 1" descr="1014510485.jp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500562" y="428604"/>
            <a:ext cx="3943362" cy="5878304"/>
          </a:xfrm>
          <a:prstGeom prst="rect"/>
          <a:ln>
            <a:solidFill>
              <a:srgbClr val="FF0000"/>
            </a:solidFill>
          </a:ln>
        </p:spPr>
      </p:pic>
      <p:sp>
        <p:nvSpPr>
          <p:cNvPr id="1048656" name="TextBox 2"/>
          <p:cNvSpPr txBox="1"/>
          <p:nvPr/>
        </p:nvSpPr>
        <p:spPr>
          <a:xfrm>
            <a:off x="357158" y="642918"/>
            <a:ext cx="3643338" cy="1513839"/>
          </a:xfrm>
          <a:prstGeom prst="rect"/>
          <a:noFill/>
        </p:spPr>
        <p:txBody>
          <a:bodyPr rtlCol="0" wrap="square">
            <a:spAutoFit/>
          </a:bodyPr>
          <a:p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Разработал это направление корейский профессор  Пак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Чже</a:t>
            </a: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Ву</a:t>
            </a:r>
            <a:endParaRPr dirty="0" sz="2400" lang="ru-RU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93" name="Рисунок 5" descr="Pac3.jp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72417" y="2536804"/>
            <a:ext cx="3812820" cy="4321196"/>
          </a:xfrm>
          <a:prstGeom prst="rect"/>
          <a:ln>
            <a:solidFill>
              <a:srgbClr val="FFFF00"/>
            </a:solidFill>
          </a:ln>
        </p:spPr>
      </p:pic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284480" cy="57404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p>
            <a:endParaRPr dirty="0" sz="3200" lang="fr-FR">
              <a:solidFill>
                <a:schemeClr val="bg1"/>
              </a:solidFill>
            </a:endParaRPr>
          </a:p>
        </p:txBody>
      </p:sp>
      <p:sp>
        <p:nvSpPr>
          <p:cNvPr id="1048590" name="Text Box 8"/>
          <p:cNvSpPr txBox="1">
            <a:spLocks noChangeArrowheads="1"/>
          </p:cNvSpPr>
          <p:nvPr/>
        </p:nvSpPr>
        <p:spPr bwMode="auto">
          <a:xfrm>
            <a:off x="285720" y="214290"/>
            <a:ext cx="8858280" cy="6429420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bIns="180000" lIns="180000" rIns="180000" tIns="180000"/>
          <a:p>
            <a:r>
              <a:rPr b="1" dirty="0" sz="2400" lang="ru-RU">
                <a:solidFill>
                  <a:srgbClr val="FF0000"/>
                </a:solidFill>
                <a:latin typeface="Arbat-Bold" pitchFamily="2" charset="0"/>
              </a:rPr>
              <a:t>Цель работы:</a:t>
            </a:r>
            <a:endParaRPr dirty="0" sz="2400" lang="ru-RU">
              <a:solidFill>
                <a:srgbClr val="FF0000"/>
              </a:solidFill>
              <a:latin typeface="Arbat-Bold" pitchFamily="2" charset="0"/>
            </a:endParaRPr>
          </a:p>
          <a:p>
            <a:r>
              <a:rPr dirty="0" sz="2000" lang="ru-RU">
                <a:latin typeface="Bookman Old Style" pitchFamily="18" charset="0"/>
              </a:rPr>
              <a:t> </a:t>
            </a: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Развивать у детей основы речевой моторики на основе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традиционных и нетрадиционных пальчиковых </a:t>
            </a: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игр и упражнений </a:t>
            </a:r>
          </a:p>
          <a:p>
            <a:endParaRPr dirty="0" sz="2000" lang="ru-RU">
              <a:latin typeface="Bookman Old Style" pitchFamily="18" charset="0"/>
            </a:endParaRPr>
          </a:p>
          <a:p>
            <a:r>
              <a:rPr b="1" dirty="0" sz="2400" lang="ru-RU" smtClean="0">
                <a:solidFill>
                  <a:srgbClr val="FF0000"/>
                </a:solidFill>
                <a:latin typeface="Arbat-Bold" pitchFamily="2" charset="0"/>
              </a:rPr>
              <a:t>Задачи</a:t>
            </a:r>
            <a:r>
              <a:rPr b="1" dirty="0" sz="2400" lang="ru-RU">
                <a:solidFill>
                  <a:srgbClr val="FF0000"/>
                </a:solidFill>
                <a:latin typeface="Arbat-Bold" pitchFamily="2" charset="0"/>
              </a:rPr>
              <a:t>: </a:t>
            </a:r>
            <a:endParaRPr dirty="0" sz="2400" lang="ru-RU">
              <a:solidFill>
                <a:srgbClr val="FF0000"/>
              </a:solidFill>
              <a:latin typeface="Arbat-Bold" pitchFamily="2" charset="0"/>
            </a:endParaRP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Сочетать игры и упражнения для тренировки пальцев с речевой деятельностью детей.</a:t>
            </a: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Совершенствовать мелкую моторику через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традиционные и нетрадиционные пальчиковые </a:t>
            </a: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игры;</a:t>
            </a: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Повысить компетентность родителей, в значимости пальчиковых игр, упражнений для  детей дошкольного возраста.</a:t>
            </a:r>
          </a:p>
          <a:p>
            <a:endParaRPr dirty="0" sz="2000" lang="ru-RU">
              <a:latin typeface="Arbat-Bold" pitchFamily="2" charset="0"/>
            </a:endParaRPr>
          </a:p>
          <a:p>
            <a:r>
              <a:rPr b="1" dirty="0" sz="2400" lang="ru-RU">
                <a:solidFill>
                  <a:srgbClr val="FF0000"/>
                </a:solidFill>
                <a:latin typeface="Arbat-Bold" pitchFamily="2" charset="0"/>
              </a:rPr>
              <a:t>Ожидаемый результат:</a:t>
            </a:r>
            <a:endParaRPr dirty="0" sz="2400" lang="ru-RU">
              <a:solidFill>
                <a:srgbClr val="FF0000"/>
              </a:solidFill>
              <a:latin typeface="Arbat-Bold" pitchFamily="2" charset="0"/>
            </a:endParaRP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Развитие мелкой моторики у детей младшего возраста;</a:t>
            </a: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Формирование речевых навыков у детей младшего возраста;</a:t>
            </a: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Интеллектуальное развитие детей;</a:t>
            </a: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Обогащение родительского опыта в воспитании детей.</a:t>
            </a:r>
          </a:p>
          <a:p>
            <a:endParaRPr b="1" dirty="0" sz="2000" lang="ru-RU">
              <a:solidFill>
                <a:srgbClr val="00B0F0"/>
              </a:solidFill>
            </a:endParaRPr>
          </a:p>
          <a:p>
            <a:endParaRPr dirty="0" sz="2000" lang="ru-RU"/>
          </a:p>
        </p:txBody>
      </p:sp>
    </p:spTree>
  </p:cSld>
  <p:clrMapOvr>
    <a:masterClrMapping/>
  </p:clrMapOvr>
  <p:timing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sz="3600" lang="ru-RU" smtClean="0">
                <a:solidFill>
                  <a:srgbClr val="FF0000"/>
                </a:solidFill>
              </a:rPr>
              <a:t>Достоинства Су – </a:t>
            </a:r>
            <a:r>
              <a:rPr b="1" dirty="0" sz="3600" lang="ru-RU" err="1" smtClean="0">
                <a:solidFill>
                  <a:srgbClr val="FF0000"/>
                </a:solidFill>
              </a:rPr>
              <a:t>Джок</a:t>
            </a:r>
            <a:r>
              <a:rPr b="1" dirty="0" sz="3600" lang="ru-RU" smtClean="0">
                <a:solidFill>
                  <a:srgbClr val="FF0000"/>
                </a:solidFill>
              </a:rPr>
              <a:t>:</a:t>
            </a:r>
            <a:endParaRPr dirty="0" sz="3600" lang="ru-RU">
              <a:solidFill>
                <a:srgbClr val="FF0000"/>
              </a:solidFill>
            </a:endParaRPr>
          </a:p>
        </p:txBody>
      </p:sp>
      <p:sp>
        <p:nvSpPr>
          <p:cNvPr id="1048658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p>
            <a:pPr>
              <a:buNone/>
            </a:pP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b="1"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Высокая эффективность </a:t>
            </a: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при правильном применении наступает выраженный эффект.</a:t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b="1"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Абсолютная безопасность </a:t>
            </a: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неправильное применение никогда не наносит вред – оно просто не эффективно.</a:t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b="1"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Универсальность </a:t>
            </a: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dirty="0" sz="2000" lang="ru-RU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Су-Джок</a:t>
            </a: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терапию могут использовать и педагоги в своей работе, и родители в домашних условиях. </a:t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Эта система настолько проста и доступна, что освоить ее может даже ребенок. Метод достаточно один раз понять, затем им можно пользоваться всю жизнь.</a:t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 – </a:t>
            </a:r>
            <a:r>
              <a:rPr dirty="0" sz="2000" lang="ru-RU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 виду - симпатичный шарик с острыми шипами, но, удивительно, сколько пользы он может принести. </a:t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Попробуйте покатать его между ладонями - тут же ощутите прилив тепла и лёгкое покалывание. </a:t>
            </a: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</p:spTree>
  </p:cSld>
  <p:clrMapOvr>
    <a:masterClrMapping/>
  </p:clrMapOvr>
  <p:timing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b="1" dirty="0" sz="36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Приемы Су – </a:t>
            </a:r>
            <a:r>
              <a:rPr b="1" dirty="0" sz="3600" lang="ru-RU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b="1" dirty="0" sz="36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терапии:</a:t>
            </a:r>
            <a:endParaRPr dirty="0" sz="36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8660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p>
            <a:r>
              <a:rPr dirty="0" sz="2000" lang="ru-RU" smtClean="0"/>
              <a:t/>
            </a:r>
            <a:br>
              <a:rPr dirty="0" sz="2000" lang="ru-RU" smtClean="0"/>
            </a:b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Массаж специальным шариком. </a:t>
            </a:r>
            <a:b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Массаж эластичным кольцом.</a:t>
            </a:r>
            <a:b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Массаж стоп.</a:t>
            </a:r>
            <a:b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Ручной массаж кистей и пальцев рук. Очень полезен и эффективен массаж пальцев и ногтевых пластин кистей.</a:t>
            </a:r>
            <a:b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/>
              <a:t/>
            </a:r>
            <a:br>
              <a:rPr dirty="0" sz="2000" lang="ru-RU" smtClean="0"/>
            </a:br>
            <a:r>
              <a:rPr dirty="0" sz="2000" lang="ru-RU" smtClean="0"/>
              <a:t/>
            </a:r>
            <a:br>
              <a:rPr dirty="0" sz="2000" lang="ru-RU" smtClean="0"/>
            </a:br>
            <a:endParaRPr dirty="0" sz="2000"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94" name="Рисунок 3" descr="0012-042-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rcRect l="5937" r="8750" b="5000"/>
          <a:stretch>
            <a:fillRect/>
          </a:stretch>
        </p:blipFill>
        <p:spPr>
          <a:xfrm>
            <a:off x="2285984" y="3929066"/>
            <a:ext cx="2786082" cy="2326829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  <p:pic>
        <p:nvPicPr>
          <p:cNvPr id="2097195" name="Рисунок 4" descr="ba06e154a6cdcd3ecf0fdf9bda8eaf1d.jpg.jp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rcRect t="16080" b="13568"/>
          <a:stretch>
            <a:fillRect/>
          </a:stretch>
        </p:blipFill>
        <p:spPr>
          <a:xfrm>
            <a:off x="5429256" y="3929066"/>
            <a:ext cx="2847980" cy="2286016"/>
          </a:xfrm>
          <a:prstGeom prst="rect"/>
          <a:ln>
            <a:solidFill>
              <a:srgbClr val="FFFF00"/>
            </a:solidFill>
          </a:ln>
          <a:scene3d>
            <a:camera prst="isometricOffAxis2Left"/>
            <a:lightRig dir="t" rig="threePt"/>
          </a:scene3d>
        </p:spPr>
      </p:pic>
    </p:spTree>
  </p:cSld>
  <p:clrMapOvr>
    <a:masterClrMapping/>
  </p:clrMapOvr>
  <p:timing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p>
            <a:r>
              <a:rPr dirty="0" sz="3200" lang="ru-RU" smtClean="0">
                <a:solidFill>
                  <a:srgbClr val="FF0000"/>
                </a:solidFill>
              </a:rPr>
              <a:t>Этапы Су – </a:t>
            </a:r>
            <a:r>
              <a:rPr dirty="0" sz="3200" lang="ru-RU" err="1" smtClean="0">
                <a:solidFill>
                  <a:srgbClr val="FF0000"/>
                </a:solidFill>
              </a:rPr>
              <a:t>Джок</a:t>
            </a:r>
            <a:r>
              <a:rPr dirty="0" sz="3200" lang="ru-RU" smtClean="0">
                <a:solidFill>
                  <a:srgbClr val="FF0000"/>
                </a:solidFill>
              </a:rPr>
              <a:t> терапии</a:t>
            </a:r>
            <a:endParaRPr dirty="0" sz="3200" lang="ru-RU">
              <a:solidFill>
                <a:srgbClr val="FF0000"/>
              </a:solidFill>
            </a:endParaRPr>
          </a:p>
        </p:txBody>
      </p:sp>
      <p:sp>
        <p:nvSpPr>
          <p:cNvPr id="1048662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 1. </a:t>
            </a:r>
          </a:p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Знакомство детей с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массажером</a:t>
            </a: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(шариком и эластичным кольцом)</a:t>
            </a:r>
          </a:p>
          <a:p>
            <a:pPr>
              <a:buNone/>
            </a:pPr>
            <a:endParaRPr dirty="0" sz="2400" lang="ru-RU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 2.</a:t>
            </a:r>
          </a:p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Закрепление знаний в упражнениях (дети повторяют слова и выполняют действия с шариком и эластичным кольцом в соответствии с текстом)</a:t>
            </a:r>
          </a:p>
          <a:p>
            <a:pPr>
              <a:buNone/>
            </a:pPr>
            <a:endParaRPr dirty="0" sz="2400" lang="ru-RU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Этап 3.</a:t>
            </a:r>
          </a:p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Самостоятельное использования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массажера</a:t>
            </a: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детьми в соответствии с требованиями и желаниями. </a:t>
            </a:r>
          </a:p>
          <a:p>
            <a:pPr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dirty="0" sz="2000" lang="ru-RU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Рисунок 4" descr="7-2 (1).jp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00034" y="428604"/>
            <a:ext cx="8128000" cy="6096000"/>
          </a:xfrm>
          <a:prstGeom prst="rect"/>
          <a:ln>
            <a:solidFill>
              <a:srgbClr val="FFFF00"/>
            </a:solidFill>
          </a:ln>
        </p:spPr>
      </p:pic>
    </p:spTree>
  </p:cSld>
  <p:clrMapOvr>
    <a:masterClrMapping/>
  </p:clrMapOvr>
  <p:timing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Рисунок 1" descr="img11.jp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71472" y="428604"/>
            <a:ext cx="8215370" cy="5857916"/>
          </a:xfrm>
          <a:prstGeom prst="rect"/>
          <a:ln>
            <a:solidFill>
              <a:srgbClr val="FFFF00"/>
            </a:solidFill>
          </a:ln>
        </p:spPr>
      </p:pic>
    </p:spTree>
  </p:cSld>
  <p:clrMapOvr>
    <a:masterClrMapping/>
  </p:clrMapOvr>
  <p:timing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3008313" cy="1162050"/>
          </a:xfrm>
        </p:spPr>
        <p:txBody>
          <a:bodyPr/>
          <a:p>
            <a:r>
              <a:rPr dirty="0" sz="1200" lang="ru-RU" smtClean="0"/>
              <a:t/>
            </a:r>
            <a:br>
              <a:rPr dirty="0" sz="1200" lang="ru-RU" smtClean="0"/>
            </a:br>
            <a:r>
              <a:rPr dirty="0" sz="16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Су – </a:t>
            </a:r>
            <a:r>
              <a:rPr dirty="0" sz="1600" lang="ru-RU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dirty="0" sz="16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шарами (дети повторяют слова и выполняют действия с шариком в соответствии с текстом)</a:t>
            </a:r>
            <a:endParaRPr dirty="0" sz="16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98" name="Содержимое 6" descr="DSC06301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rcRect b="14203"/>
          <a:stretch>
            <a:fillRect/>
          </a:stretch>
        </p:blipFill>
        <p:spPr>
          <a:xfrm>
            <a:off x="3575050" y="1282700"/>
            <a:ext cx="5111750" cy="3289308"/>
          </a:xfrm>
          <a:ln>
            <a:solidFill>
              <a:srgbClr val="FFFF00"/>
            </a:solidFill>
          </a:ln>
        </p:spPr>
      </p:pic>
      <p:sp>
        <p:nvSpPr>
          <p:cNvPr id="1048664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43230" cy="5065734"/>
          </a:xfrm>
        </p:spPr>
        <p:txBody>
          <a:bodyPr/>
          <a:p>
            <a:r>
              <a:rPr dirty="0" sz="1200" lang="ru-RU" smtClean="0">
                <a:solidFill>
                  <a:srgbClr val="FFC000"/>
                </a:solidFill>
              </a:rPr>
              <a:t>Этот шарик непростой, -(любуемся шариком на левой ладошке)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Он колючий, вот какой. - (накрываем правой ладонью)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Будем с шариком играть - (катаем шарик горизонтально)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И ладошки согревать.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Раз катаем, два катаем -(</a:t>
            </a:r>
            <a:r>
              <a:rPr dirty="0" sz="1200" lang="ru-RU" err="1" smtClean="0">
                <a:solidFill>
                  <a:srgbClr val="FFC000"/>
                </a:solidFill>
              </a:rPr>
              <a:t>катаем</a:t>
            </a:r>
            <a:r>
              <a:rPr dirty="0" sz="1200" lang="ru-RU" smtClean="0">
                <a:solidFill>
                  <a:srgbClr val="FFC000"/>
                </a:solidFill>
              </a:rPr>
              <a:t> шарик вертикально)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Сильней на шарик нажимаем.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Как колобок мы покатаем, -(катаем шарик в центре ладошки)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Сильней на шарик нажимаем.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(Выполняем движения в соответствии с текстом в правой руке)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В руку правую возьмём, 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В кулачок его сожмём.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(Выполняем движения в соответствии с текстом в левой руке)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В руку левую возьмём,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В кулачок его сожмём.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(Выполняем движения в соответствии с текстом)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Мы положим шар на стол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И посмотрим на ладошки,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И похлопаем немножко,</a:t>
            </a:r>
            <a:br>
              <a:rPr dirty="0" sz="1200" lang="ru-RU" smtClean="0">
                <a:solidFill>
                  <a:srgbClr val="FFC000"/>
                </a:solidFill>
              </a:rPr>
            </a:br>
            <a:r>
              <a:rPr dirty="0" sz="1200" lang="ru-RU" smtClean="0">
                <a:solidFill>
                  <a:srgbClr val="FFC000"/>
                </a:solidFill>
              </a:rPr>
              <a:t>Потрясём свои ладошки. </a:t>
            </a:r>
            <a:r>
              <a:rPr dirty="0" sz="1200" lang="ru-RU" smtClean="0">
                <a:solidFill>
                  <a:srgbClr val="FFFF00"/>
                </a:solidFill>
              </a:rPr>
              <a:t/>
            </a:r>
            <a:br>
              <a:rPr dirty="0" sz="1200" lang="ru-RU" smtClean="0">
                <a:solidFill>
                  <a:srgbClr val="FFFF00"/>
                </a:solidFill>
              </a:rPr>
            </a:br>
            <a:endParaRPr dirty="0" sz="1200" lang="ru-RU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3008313" cy="928694"/>
          </a:xfrm>
        </p:spPr>
        <p:txBody>
          <a:bodyPr/>
          <a:p>
            <a:pPr algn="ctr"/>
            <a:r>
              <a:rPr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400" 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«Шарик»</a:t>
            </a:r>
            <a:endParaRPr dirty="0" sz="2400"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199" name="Содержимое 4" descr="DSC06315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286116" y="428604"/>
            <a:ext cx="3643338" cy="2732504"/>
          </a:xfrm>
          <a:ln>
            <a:solidFill>
              <a:srgbClr val="FFFF00"/>
            </a:solidFill>
          </a:ln>
        </p:spPr>
      </p:pic>
      <p:sp>
        <p:nvSpPr>
          <p:cNvPr id="104866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785794"/>
            <a:ext cx="3008313" cy="5340369"/>
          </a:xfrm>
        </p:spPr>
        <p:txBody>
          <a:bodyPr/>
          <a:p>
            <a:endParaRPr dirty="0" lang="ru-RU" smtClean="0">
              <a:solidFill>
                <a:srgbClr val="FF0000"/>
              </a:solidFill>
            </a:endParaRPr>
          </a:p>
          <a:p>
            <a:endParaRPr dirty="0" lang="ru-RU" smtClean="0"/>
          </a:p>
          <a:p>
            <a:r>
              <a:rPr dirty="0" lang="ru-RU" smtClean="0"/>
              <a:t/>
            </a:r>
            <a:br>
              <a:rPr dirty="0" lang="ru-RU" smtClean="0"/>
            </a:br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Шарик я открыть хочу. </a:t>
            </a:r>
            <a:b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Правой я рукой кручу. </a:t>
            </a:r>
            <a:b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Шарик я открыть хочу. </a:t>
            </a:r>
            <a:b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Левой я рукой кручу.</a:t>
            </a:r>
            <a:b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Крутить правой рукой правую половинку шарика, левой рукой левую половинку шарика.</a:t>
            </a:r>
            <a:b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pic>
        <p:nvPicPr>
          <p:cNvPr id="2097200" name="Рисунок 6" descr="DSC06316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072066" y="3286124"/>
            <a:ext cx="3786214" cy="2839661"/>
          </a:xfrm>
          <a:prstGeom prst="rect"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1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2"/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900354" cy="2513008"/>
          </a:xfrm>
        </p:spPr>
        <p:txBody>
          <a:bodyPr/>
          <a:p>
            <a:pPr algn="ctr"/>
            <a:r>
              <a:rPr dirty="0" sz="16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пальцев эластичным кольцом. </a:t>
            </a:r>
            <a:r>
              <a:rPr dirty="0" sz="16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16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16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16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16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Дети поочередно надевают массажные кольца на каждый палец, проговаривая стихотворение пальчиковой гимнастики)</a:t>
            </a:r>
            <a:r>
              <a:rPr dirty="0" sz="1400" lang="ru-RU" smtClean="0"/>
              <a:t/>
            </a:r>
            <a:br>
              <a:rPr dirty="0" sz="1400" lang="ru-RU" smtClean="0"/>
            </a:br>
            <a:endParaRPr dirty="0" sz="1400" lang="ru-RU"/>
          </a:p>
        </p:txBody>
      </p:sp>
      <p:pic>
        <p:nvPicPr>
          <p:cNvPr id="2097201" name="Содержимое 4" descr="DSC06302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rcRect r="6428" b="16066"/>
          <a:stretch>
            <a:fillRect/>
          </a:stretch>
        </p:blipFill>
        <p:spPr>
          <a:xfrm>
            <a:off x="3714744" y="357166"/>
            <a:ext cx="3571900" cy="2402993"/>
          </a:xfrm>
          <a:ln>
            <a:solidFill>
              <a:srgbClr val="FFFF00"/>
            </a:solidFill>
          </a:ln>
        </p:spPr>
      </p:pic>
      <p:sp>
        <p:nvSpPr>
          <p:cNvPr id="1048668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000372"/>
            <a:ext cx="3008313" cy="3125791"/>
          </a:xfrm>
        </p:spPr>
        <p:txBody>
          <a:bodyPr/>
          <a:p>
            <a:pPr algn="ctr"/>
            <a:r>
              <a:rPr dirty="0" sz="2000" lang="ru-RU" smtClean="0">
                <a:solidFill>
                  <a:srgbClr val="FFFF00"/>
                </a:solidFill>
              </a:rPr>
              <a:t>«Дорожка»</a:t>
            </a:r>
            <a:br>
              <a:rPr dirty="0" sz="2000" lang="ru-RU" smtClean="0">
                <a:solidFill>
                  <a:srgbClr val="FFFF00"/>
                </a:solidFill>
              </a:rPr>
            </a:br>
            <a:r>
              <a:rPr dirty="0" sz="2000" lang="ru-RU" smtClean="0">
                <a:solidFill>
                  <a:srgbClr val="FFFF00"/>
                </a:solidFill>
              </a:rPr>
              <a:t>Кольцо на пальчик надеваю. </a:t>
            </a:r>
            <a:br>
              <a:rPr dirty="0" sz="2000" lang="ru-RU" smtClean="0">
                <a:solidFill>
                  <a:srgbClr val="FFFF00"/>
                </a:solidFill>
              </a:rPr>
            </a:br>
            <a:r>
              <a:rPr dirty="0" sz="2000" lang="ru-RU" smtClean="0">
                <a:solidFill>
                  <a:srgbClr val="FFFF00"/>
                </a:solidFill>
              </a:rPr>
              <a:t>И по пальчику качу. </a:t>
            </a:r>
            <a:br>
              <a:rPr dirty="0" sz="2000" lang="ru-RU" smtClean="0">
                <a:solidFill>
                  <a:srgbClr val="FFFF00"/>
                </a:solidFill>
              </a:rPr>
            </a:br>
            <a:r>
              <a:rPr dirty="0" sz="2000" lang="ru-RU" smtClean="0">
                <a:solidFill>
                  <a:srgbClr val="FFFF00"/>
                </a:solidFill>
              </a:rPr>
              <a:t>Здоровья пальчику желаю,</a:t>
            </a:r>
            <a:br>
              <a:rPr dirty="0" sz="2000" lang="ru-RU" smtClean="0">
                <a:solidFill>
                  <a:srgbClr val="FFFF00"/>
                </a:solidFill>
              </a:rPr>
            </a:br>
            <a:r>
              <a:rPr dirty="0" sz="2000" lang="ru-RU" smtClean="0">
                <a:solidFill>
                  <a:srgbClr val="FFFF00"/>
                </a:solidFill>
              </a:rPr>
              <a:t>Ловким быть его учу.</a:t>
            </a:r>
            <a:br>
              <a:rPr dirty="0" sz="2000" lang="ru-RU" smtClean="0">
                <a:solidFill>
                  <a:srgbClr val="FFFF00"/>
                </a:solidFill>
              </a:rPr>
            </a:br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pic>
        <p:nvPicPr>
          <p:cNvPr id="2097202" name="Рисунок 5" descr="DSC06303.JPG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 l="35156" t="14583" r="26686" b="6250"/>
          <a:stretch>
            <a:fillRect/>
          </a:stretch>
        </p:blipFill>
        <p:spPr>
          <a:xfrm>
            <a:off x="3571868" y="2857496"/>
            <a:ext cx="2357454" cy="3228225"/>
          </a:xfrm>
          <a:prstGeom prst="rect"/>
          <a:ln>
            <a:solidFill>
              <a:srgbClr val="FFFF00"/>
            </a:solidFill>
          </a:ln>
          <a:scene3d>
            <a:camera prst="isometricOffAxis1Right"/>
            <a:lightRig dir="t" rig="threePt"/>
          </a:scene3d>
        </p:spPr>
      </p:pic>
      <p:pic>
        <p:nvPicPr>
          <p:cNvPr id="2097203" name="Рисунок 6" descr="DSC06304.JPG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 l="23437" r="25781"/>
          <a:stretch>
            <a:fillRect/>
          </a:stretch>
        </p:blipFill>
        <p:spPr>
          <a:xfrm>
            <a:off x="6215074" y="2857496"/>
            <a:ext cx="2283056" cy="3286148"/>
          </a:xfrm>
          <a:prstGeom prst="rect"/>
          <a:scene3d>
            <a:camera prst="isometricOffAxis2Left"/>
            <a:lightRig dir="t" rig="threePt"/>
          </a:scene3d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dur="1000" id="7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dur="1000" id="10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dur="500" id="13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lang="ru-RU" smtClean="0"/>
              <a:t/>
            </a:r>
            <a:br>
              <a:rPr dirty="0" lang="ru-RU" smtClean="0"/>
            </a:br>
            <a:endParaRPr dirty="0" lang="ru-RU"/>
          </a:p>
        </p:txBody>
      </p:sp>
      <p:pic>
        <p:nvPicPr>
          <p:cNvPr id="2097204" name="Содержимое 9" descr="DSC06323.JPG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3575050" y="1282700"/>
            <a:ext cx="5111750" cy="3833813"/>
          </a:xfrm>
          <a:ln>
            <a:solidFill>
              <a:srgbClr val="FFFF00"/>
            </a:solidFill>
          </a:ln>
          <a:scene3d>
            <a:camera prst="perspectiveContrastingLeftFacing"/>
            <a:lightRig dir="t" rig="threePt"/>
          </a:scene3d>
        </p:spPr>
      </p:pic>
      <p:sp>
        <p:nvSpPr>
          <p:cNvPr id="1048670" name="Текст 8"/>
          <p:cNvSpPr>
            <a:spLocks noGrp="1"/>
          </p:cNvSpPr>
          <p:nvPr>
            <p:ph type="body" sz="half" idx="2"/>
          </p:nvPr>
        </p:nvSpPr>
        <p:spPr>
          <a:scene3d>
            <a:camera prst="isometricOffAxis1Right"/>
            <a:lightRig dir="t" rig="threePt"/>
          </a:scene3d>
        </p:spPr>
        <p:txBody>
          <a:bodyPr/>
          <a:p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 мячом круги катаю,</a:t>
            </a:r>
            <a:b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Взад - вперед его гоняю.</a:t>
            </a:r>
          </a:p>
          <a:p>
            <a:pPr lvl="0"/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Им поглажу я ладошку.</a:t>
            </a:r>
          </a:p>
          <a:p>
            <a:pPr lvl="0"/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Будто я сметаю крошку,</a:t>
            </a:r>
          </a:p>
          <a:p>
            <a:pPr lvl="0"/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сожму его немножко,</a:t>
            </a:r>
          </a:p>
          <a:p>
            <a:pPr lvl="0"/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Как сжимает лапу кошка,</a:t>
            </a:r>
          </a:p>
          <a:p>
            <a:pPr lvl="0"/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Каждым пальцем мяч прижму,</a:t>
            </a:r>
          </a:p>
          <a:p>
            <a:pPr lvl="0"/>
            <a:r>
              <a:rPr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другой рукой начну.</a:t>
            </a:r>
          </a:p>
          <a:p>
            <a:r>
              <a:rPr b="1" dirty="0" sz="20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dirty="0" sz="2000" lang="ru-RU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dirty="0" lang="ru-RU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sz="2400" lang="ru-RU" smtClean="0">
                <a:solidFill>
                  <a:srgbClr val="FF0000"/>
                </a:solidFill>
              </a:rPr>
              <a:t/>
            </a:r>
            <a:br>
              <a:rPr dirty="0" sz="2400" lang="ru-RU" smtClean="0">
                <a:solidFill>
                  <a:srgbClr val="FF0000"/>
                </a:solidFill>
              </a:rPr>
            </a:br>
            <a:r>
              <a:rPr dirty="0" sz="2400" lang="ru-RU" smtClean="0">
                <a:solidFill>
                  <a:srgbClr val="FF0000"/>
                </a:solidFill>
              </a:rPr>
              <a:t>«Это пальчик – дедушка!»</a:t>
            </a:r>
            <a:r>
              <a:rPr dirty="0" sz="2400" lang="ru-RU" smtClean="0"/>
              <a:t/>
            </a:r>
            <a:br>
              <a:rPr dirty="0" sz="2400" lang="ru-RU" smtClean="0"/>
            </a:br>
            <a:endParaRPr dirty="0" sz="2400" lang="ru-RU"/>
          </a:p>
        </p:txBody>
      </p:sp>
      <p:pic>
        <p:nvPicPr>
          <p:cNvPr id="2097205" name="Содержимое 9" descr="DSC06318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28596" y="1857364"/>
            <a:ext cx="4038600" cy="4429156"/>
          </a:xfrm>
          <a:ln>
            <a:solidFill>
              <a:srgbClr val="FFFF00"/>
            </a:solidFill>
          </a:ln>
        </p:spPr>
      </p:pic>
      <p:pic>
        <p:nvPicPr>
          <p:cNvPr id="2097206" name="Содержимое 10" descr="DSC06319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648200" y="1928802"/>
            <a:ext cx="4038600" cy="4357718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1000" id="7"/>
                                        <p:tgtEl>
                                          <p:spTgt spid="209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1000" id="10"/>
                                        <p:tgtEl>
                                          <p:spTgt spid="209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Text Box 2"/>
          <p:cNvSpPr txBox="1">
            <a:spLocks noChangeArrowheads="1"/>
          </p:cNvSpPr>
          <p:nvPr/>
        </p:nvSpPr>
        <p:spPr bwMode="auto">
          <a:xfrm>
            <a:off x="285720" y="188912"/>
            <a:ext cx="8858281" cy="8206739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p>
            <a:pPr algn="ctr"/>
            <a:r>
              <a:rPr dirty="0" sz="3200" lang="ru-RU" smtClean="0">
                <a:solidFill>
                  <a:schemeClr val="tx2">
                    <a:lumMod val="75000"/>
                  </a:schemeClr>
                </a:solidFill>
                <a:latin typeface="a_Albionic" pitchFamily="34" charset="-52"/>
              </a:rPr>
              <a:t> </a:t>
            </a:r>
          </a:p>
          <a:p>
            <a:pPr algn="ctr"/>
            <a:r>
              <a:rPr b="1" dirty="0" sz="2800" lang="ru-RU" smtClean="0">
                <a:solidFill>
                  <a:srgbClr val="FF0000"/>
                </a:solidFill>
                <a:latin typeface="Arbat-Bold" pitchFamily="2" charset="0"/>
              </a:rPr>
              <a:t>План работы</a:t>
            </a:r>
          </a:p>
          <a:p>
            <a:pPr algn="ctr"/>
            <a:endParaRPr b="1" dirty="0" sz="3200" lang="ru-RU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Подбор и изучение научно-методической литературы по данной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теме</a:t>
            </a: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Изучение </a:t>
            </a: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теоретических основ  формирования речи детей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 </a:t>
            </a: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   младшего возраста.</a:t>
            </a:r>
            <a:endParaRPr b="1" dirty="0" sz="2000" lang="ru-RU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Изучение особенностей становления речи детей на ранних </a:t>
            </a:r>
            <a:endParaRPr b="1"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   этапах детства.</a:t>
            </a:r>
            <a:endParaRPr b="1" dirty="0" sz="2000" lang="ru-RU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Разработка перспективного плана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работы.</a:t>
            </a:r>
            <a:endParaRPr b="1" dirty="0" sz="2000" lang="ru-RU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Создание картотеки пальчиковых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игр по 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Су – </a:t>
            </a:r>
            <a:r>
              <a:rPr b="1" dirty="0" sz="2000" lang="ru-RU" err="1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Джок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    технологии. </a:t>
            </a:r>
            <a:endParaRPr b="1" dirty="0" sz="2000" lang="ru-RU">
              <a:solidFill>
                <a:srgbClr val="FFC000"/>
              </a:solidFill>
              <a:latin typeface="Bookman Old Style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Разработать план работы с родителями по данной теме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Консультативная помощь родителям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ru-RU">
                <a:solidFill>
                  <a:srgbClr val="FFC000"/>
                </a:solidFill>
                <a:latin typeface="Bookman Old Style" pitchFamily="18" charset="0"/>
              </a:rPr>
              <a:t> Обобщение опыта работы по теме самообразования</a:t>
            </a:r>
          </a:p>
          <a:p>
            <a:endParaRPr b="1" dirty="0" sz="2000" lang="ru-RU">
              <a:solidFill>
                <a:srgbClr val="00B0F0"/>
              </a:solidFill>
              <a:latin typeface="Bookman Old Style" pitchFamily="18" charset="0"/>
            </a:endParaRPr>
          </a:p>
          <a:p>
            <a:pPr algn="ctr"/>
            <a:r>
              <a:rPr b="1" dirty="0" sz="3200" lang="ru-RU" smtClean="0">
                <a:solidFill>
                  <a:srgbClr val="00B0F0"/>
                </a:solidFill>
              </a:rPr>
              <a:t/>
            </a:r>
            <a:br>
              <a:rPr b="1" dirty="0" sz="3200" lang="ru-RU" smtClean="0">
                <a:solidFill>
                  <a:srgbClr val="00B0F0"/>
                </a:solidFill>
              </a:rPr>
            </a:br>
            <a:endParaRPr b="1" dirty="0" sz="3200" lang="ru-RU" smtClean="0">
              <a:solidFill>
                <a:srgbClr val="00B0F0"/>
              </a:solidFill>
              <a:latin typeface="a_Albionic" pitchFamily="34" charset="-52"/>
            </a:endParaRPr>
          </a:p>
          <a:p>
            <a:pPr algn="ctr"/>
            <a:endParaRPr dirty="0" sz="3200" lang="ru-RU">
              <a:solidFill>
                <a:schemeClr val="tx2">
                  <a:lumMod val="75000"/>
                </a:schemeClr>
              </a:solidFill>
              <a:latin typeface="a_Albionic" pitchFamily="34" charset="-52"/>
            </a:endParaRPr>
          </a:p>
          <a:p>
            <a:pPr algn="ctr"/>
            <a:endParaRPr dirty="0" sz="3200" lang="ru-RU" smtClean="0">
              <a:solidFill>
                <a:schemeClr val="tx2">
                  <a:lumMod val="75000"/>
                </a:schemeClr>
              </a:solidFill>
              <a:latin typeface="a_Albionic" pitchFamily="34" charset="-52"/>
            </a:endParaRPr>
          </a:p>
          <a:p>
            <a:pPr algn="ctr"/>
            <a:endParaRPr dirty="0" sz="3200" lang="ru-RU">
              <a:solidFill>
                <a:schemeClr val="tx2">
                  <a:lumMod val="75000"/>
                </a:schemeClr>
              </a:solidFill>
              <a:latin typeface="a_Albionic" pitchFamily="34" charset="-52"/>
            </a:endParaRPr>
          </a:p>
          <a:p>
            <a:pPr algn="ctr"/>
            <a:endParaRPr dirty="0" sz="3200" lang="ru-RU" smtClean="0">
              <a:solidFill>
                <a:schemeClr val="tx2">
                  <a:lumMod val="75000"/>
                </a:schemeClr>
              </a:solidFill>
              <a:latin typeface="a_Albionic" pitchFamily="34" charset="-52"/>
            </a:endParaRPr>
          </a:p>
          <a:p>
            <a:pPr algn="ctr"/>
            <a:endParaRPr dirty="0" sz="3200" lang="fr-FR">
              <a:solidFill>
                <a:schemeClr val="bg1"/>
              </a:solidFill>
            </a:endParaRPr>
          </a:p>
        </p:txBody>
      </p:sp>
      <p:sp>
        <p:nvSpPr>
          <p:cNvPr id="1048592" name="Text Box 3"/>
          <p:cNvSpPr txBox="1">
            <a:spLocks noChangeArrowheads="1"/>
          </p:cNvSpPr>
          <p:nvPr/>
        </p:nvSpPr>
        <p:spPr bwMode="auto">
          <a:xfrm>
            <a:off x="642910" y="928670"/>
            <a:ext cx="7704137" cy="4319588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bIns="180000" lIns="180000" rIns="180000" tIns="180000"/>
          <a:p>
            <a:pPr algn="just"/>
            <a:endParaRPr dirty="0" sz="2000" lang="fr-FR">
              <a:solidFill>
                <a:srgbClr val="00B0F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Заголовок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sz="28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dirty="0" sz="28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dirty="0" sz="28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«Мы капусту – рубим, рубим!»</a:t>
            </a:r>
            <a:br>
              <a:rPr dirty="0" sz="28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dirty="0" sz="28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07" name="Содержимое 9" descr="DSC06320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57200" y="1500174"/>
            <a:ext cx="4038600" cy="3877482"/>
          </a:xfrm>
          <a:ln>
            <a:solidFill>
              <a:srgbClr val="FFFF00"/>
            </a:solidFill>
          </a:ln>
        </p:spPr>
      </p:pic>
      <p:pic>
        <p:nvPicPr>
          <p:cNvPr id="2097208" name="Содержимое 10" descr="DSC06321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648200" y="1500174"/>
            <a:ext cx="4038600" cy="3877482"/>
          </a:xfrm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1"/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2"/>
                                        <p:tgtEl>
                                          <p:spTgt spid="209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dirty="0" sz="2800" lang="ru-RU" smtClean="0"/>
              <a:t/>
            </a:r>
            <a:br>
              <a:rPr dirty="0" sz="2800" lang="ru-RU" smtClean="0"/>
            </a:br>
            <a:r>
              <a:rPr dirty="0" sz="3200"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Прятки</a:t>
            </a:r>
            <a:endParaRPr dirty="0" sz="3200"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7209" name="Содержимое 7" descr="DSC06313.JPG"/>
          <p:cNvPicPr>
            <a:picLocks noChangeAspect="1" noGrp="1"/>
          </p:cNvPicPr>
          <p:nvPr>
            <p:ph sz="half" idx="1"/>
          </p:nvPr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57200" y="1428736"/>
            <a:ext cx="4038600" cy="3948920"/>
          </a:xfrm>
          <a:prstGeom prst="roundRect"/>
          <a:ln>
            <a:solidFill>
              <a:srgbClr val="FFFF00"/>
            </a:solidFill>
          </a:ln>
        </p:spPr>
      </p:pic>
      <p:pic>
        <p:nvPicPr>
          <p:cNvPr id="2097210" name="Содержимое 8" descr="DSC06314.JPG"/>
          <p:cNvPicPr>
            <a:picLocks noChangeAspect="1" noGrp="1"/>
          </p:cNvPicPr>
          <p:nvPr>
            <p:ph sz="half" idx="2"/>
          </p:nvPr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714876" y="1500174"/>
            <a:ext cx="4038600" cy="3877482"/>
          </a:xfrm>
          <a:prstGeom prst="roundRect"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1000" id="7"/>
                                        <p:tgtEl>
                                          <p:spTgt spid="209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dur="1000" id="10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dirty="0" lang="ru-RU"/>
          </a:p>
        </p:txBody>
      </p:sp>
      <p:sp>
        <p:nvSpPr>
          <p:cNvPr id="1048678" name="Содержимое 5"/>
          <p:cNvSpPr>
            <a:spLocks noGrp="1"/>
          </p:cNvSpPr>
          <p:nvPr>
            <p:ph idx="1"/>
          </p:nvPr>
        </p:nvSpPr>
        <p:spPr/>
        <p:txBody>
          <a:bodyPr/>
          <a:p>
            <a:pPr algn="ctr"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Новизна моей деятельности состоит в создании системы применения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Су-</a:t>
            </a:r>
            <a:r>
              <a:rPr b="1"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b="1"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технологии</a:t>
            </a: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направленной на развитие мелкой моторики у детей.</a:t>
            </a:r>
          </a:p>
          <a:p>
            <a:pPr algn="ctr">
              <a:buNone/>
            </a:pP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Таким образом, Су —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терапия — это высокоэффективный, универсальный, доступный и абсолютно безопасный метод </a:t>
            </a:r>
            <a:r>
              <a:rPr dirty="0" sz="2400" lang="ru-RU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самооздоровления</a:t>
            </a:r>
            <a:r>
              <a:rPr dirty="0" sz="2400" lang="ru-RU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путем воздействия на активные точки, специальными массажными шариками.</a:t>
            </a:r>
          </a:p>
          <a:p>
            <a:pPr algn="ctr">
              <a:buNone/>
            </a:pPr>
            <a:endParaRPr dirty="0" sz="2400" lang="ru-RU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 fill="hold" id="7"/>
                                        <p:tgtEl>
                                          <p:spTgt spid="104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 fill="hold" id="8"/>
                                        <p:tgtEl>
                                          <p:spTgt spid="104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0" fill="hold" id="11"/>
                                        <p:tgtEl>
                                          <p:spTgt spid="104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0" fill="hold" id="12"/>
                                        <p:tgtEl>
                                          <p:spTgt spid="104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Прямоугольник 1"/>
          <p:cNvSpPr/>
          <p:nvPr/>
        </p:nvSpPr>
        <p:spPr>
          <a:xfrm>
            <a:off x="2000232" y="285728"/>
            <a:ext cx="4714908" cy="52322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2800" lang="ru-RU" smtClean="0">
                <a:solidFill>
                  <a:srgbClr val="FFC000"/>
                </a:solidFill>
                <a:latin typeface="Arbat-Bold" pitchFamily="2" charset="0"/>
              </a:rPr>
              <a:t>Литература</a:t>
            </a:r>
            <a:endParaRPr b="1" dirty="0" sz="2800" lang="ru-RU">
              <a:solidFill>
                <a:srgbClr val="FFC000"/>
              </a:solidFill>
              <a:latin typeface="Arbat-Bold" pitchFamily="2" charset="0"/>
            </a:endParaRPr>
          </a:p>
        </p:txBody>
      </p:sp>
      <p:sp>
        <p:nvSpPr>
          <p:cNvPr id="1048680" name="Прямоугольник 2"/>
          <p:cNvSpPr/>
          <p:nvPr/>
        </p:nvSpPr>
        <p:spPr>
          <a:xfrm>
            <a:off x="1000100" y="857232"/>
            <a:ext cx="7143800" cy="4091940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Char char="v"/>
            </a:pPr>
            <a:r>
              <a:rPr b="1" dirty="0" lang="ru-RU" smtClean="0">
                <a:solidFill>
                  <a:srgbClr val="FFC000"/>
                </a:solidFill>
                <a:effectLst/>
                <a:latin typeface="Bookman Old Style" pitchFamily="18" charset="0"/>
              </a:rPr>
              <a:t>Анищенко Е.С. «Пальчиковая гимнастика для развития речи дошкольников» М. – 2016 г.</a:t>
            </a:r>
          </a:p>
          <a:p>
            <a:pPr eaLnBrk="1" hangingPunct="1"/>
            <a:endParaRPr b="1" dirty="0" lang="ru-RU" smtClean="0">
              <a:solidFill>
                <a:srgbClr val="FFC000"/>
              </a:solidFill>
              <a:effectLst/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b="1" dirty="0" lang="ru-RU" err="1" smtClean="0">
                <a:solidFill>
                  <a:srgbClr val="FFC000"/>
                </a:solidFill>
                <a:effectLst/>
                <a:latin typeface="Bookman Old Style" pitchFamily="18" charset="0"/>
              </a:rPr>
              <a:t>Узорова</a:t>
            </a:r>
            <a:r>
              <a:rPr b="1" dirty="0" lang="ru-RU" smtClean="0">
                <a:solidFill>
                  <a:srgbClr val="FFC000"/>
                </a:solidFill>
                <a:effectLst/>
                <a:latin typeface="Bookman Old Style" pitchFamily="18" charset="0"/>
              </a:rPr>
              <a:t> О.В., Нефёдова Е.А. «Пальчиковая гимнастика» М. – 2014г.</a:t>
            </a:r>
          </a:p>
          <a:p>
            <a:pPr eaLnBrk="1" hangingPunct="1"/>
            <a:endParaRPr b="1" dirty="0" lang="ru-RU" smtClean="0">
              <a:solidFill>
                <a:srgbClr val="FFC000"/>
              </a:solidFill>
              <a:effectLst/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b="1" dirty="0" lang="ru-RU" smtClean="0">
                <a:solidFill>
                  <a:srgbClr val="FFC000"/>
                </a:solidFill>
                <a:effectLst/>
                <a:latin typeface="Bookman Old Style" pitchFamily="18" charset="0"/>
              </a:rPr>
              <a:t>Поваляева М.А.  «Справочник логопеда» Р.на Д. – 2013 г.</a:t>
            </a:r>
          </a:p>
          <a:p>
            <a:pPr eaLnBrk="1" hangingPunct="1"/>
            <a:endParaRPr b="1" dirty="0" lang="ru-RU" smtClean="0">
              <a:solidFill>
                <a:srgbClr val="FFC000"/>
              </a:solidFill>
              <a:effectLst/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b="1" dirty="0" lang="ru-RU" err="1" smtClean="0">
                <a:solidFill>
                  <a:srgbClr val="FFC000"/>
                </a:solidFill>
                <a:effectLst/>
                <a:latin typeface="Bookman Old Style" pitchFamily="18" charset="0"/>
              </a:rPr>
              <a:t>Цвынтарный</a:t>
            </a:r>
            <a:r>
              <a:rPr b="1" dirty="0" lang="ru-RU" smtClean="0">
                <a:solidFill>
                  <a:srgbClr val="FFC000"/>
                </a:solidFill>
                <a:effectLst/>
                <a:latin typeface="Bookman Old Style" pitchFamily="18" charset="0"/>
              </a:rPr>
              <a:t> В. «Играем пальчиками и развиваем речь» С.-П. – 1996г.</a:t>
            </a:r>
          </a:p>
          <a:p>
            <a:pPr eaLnBrk="1" hangingPunct="1"/>
            <a:endParaRPr b="1" dirty="0" lang="ru-RU" smtClean="0">
              <a:solidFill>
                <a:srgbClr val="FFC000"/>
              </a:solidFill>
              <a:effectLst/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b="1" dirty="0" lang="ru-RU" smtClean="0">
                <a:solidFill>
                  <a:srgbClr val="FFC000"/>
                </a:solidFill>
                <a:effectLst/>
                <a:latin typeface="Bookman Old Style" pitchFamily="18" charset="0"/>
              </a:rPr>
              <a:t>Петербургский научно – практический журнал «Дошкольная педагогика» № 7 – 2008 г., № 3 – 2005 г.</a:t>
            </a:r>
          </a:p>
          <a:p>
            <a:pPr eaLnBrk="1" hangingPunct="1">
              <a:buFont typeface="Wingdings" pitchFamily="2" charset="2"/>
              <a:buChar char="v"/>
            </a:pPr>
            <a:endParaRPr b="1" dirty="0" lang="ru-RU" smtClean="0">
              <a:solidFill>
                <a:srgbClr val="FFC000"/>
              </a:solidFill>
              <a:effectLst/>
              <a:latin typeface="Bookman Old Style" pitchFamily="18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dirty="0" lang="ru-RU" smtClean="0">
                <a:solidFill>
                  <a:srgbClr val="FFC000"/>
                </a:solidFill>
              </a:rPr>
              <a:t>Источник:</a:t>
            </a:r>
            <a:r>
              <a:rPr dirty="0" lang="en-US" smtClean="0">
                <a:solidFill>
                  <a:srgbClr val="FFC000"/>
                </a:solidFill>
                <a:hlinkClick r:id="rId1" tooltip="www.metod-kopilka.ru"/>
              </a:rPr>
              <a:t>www.metod-kopilka.ru</a:t>
            </a:r>
            <a:endParaRPr b="1" dirty="0" lang="ru-RU" smtClean="0">
              <a:solidFill>
                <a:srgbClr val="FFC000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iming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Прямоугольник 1"/>
          <p:cNvSpPr/>
          <p:nvPr/>
        </p:nvSpPr>
        <p:spPr>
          <a:xfrm>
            <a:off x="1571604" y="1214422"/>
            <a:ext cx="6286543" cy="2796540"/>
          </a:xfrm>
          <a:prstGeom prst="rect"/>
        </p:spPr>
        <p:txBody>
          <a:bodyPr wrap="square">
            <a:spAutoFit/>
          </a:bodyPr>
          <a:p>
            <a:pPr algn="ctr" eaLnBrk="1" hangingPunct="1">
              <a:buFont typeface="Wingdings" pitchFamily="2" charset="2"/>
              <a:buNone/>
            </a:pPr>
            <a:r>
              <a:rPr b="1" dirty="0" sz="6000" lang="ru-RU">
                <a:ln w="19050">
                  <a:solidFill>
                    <a:srgbClr val="FF0000"/>
                  </a:solidFill>
                </a:ln>
                <a:solidFill>
                  <a:srgbClr val="FFC000"/>
                </a:solidFill>
                <a:latin typeface="Arbat-Bold" pitchFamily="2" charset="0"/>
              </a:rPr>
              <a:t>Благодарю </a:t>
            </a:r>
            <a:endParaRPr b="1" dirty="0" sz="6000" lang="ru-RU" smtClean="0">
              <a:ln w="19050">
                <a:solidFill>
                  <a:srgbClr val="FF0000"/>
                </a:solidFill>
              </a:ln>
              <a:solidFill>
                <a:srgbClr val="FFC000"/>
              </a:solidFill>
              <a:latin typeface="Arbat-Bold" pitchFamily="2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b="1" dirty="0" sz="6000" lang="ru-RU" smtClean="0">
                <a:ln w="19050">
                  <a:solidFill>
                    <a:srgbClr val="FF0000"/>
                  </a:solidFill>
                </a:ln>
                <a:solidFill>
                  <a:srgbClr val="FFC000"/>
                </a:solidFill>
                <a:latin typeface="Arbat-Bold" pitchFamily="2" charset="0"/>
              </a:rPr>
              <a:t>за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b="1" dirty="0" sz="6000" lang="ru-RU" smtClean="0">
                <a:ln w="19050">
                  <a:solidFill>
                    <a:srgbClr val="FF0000"/>
                  </a:solidFill>
                </a:ln>
                <a:solidFill>
                  <a:srgbClr val="FFC000"/>
                </a:solidFill>
                <a:latin typeface="Arbat-Bold" pitchFamily="2" charset="0"/>
              </a:rPr>
              <a:t>внимание</a:t>
            </a:r>
            <a:r>
              <a:rPr b="1" dirty="0" sz="6000" lang="ru-RU">
                <a:ln w="19050">
                  <a:solidFill>
                    <a:srgbClr val="FF0000"/>
                  </a:solidFill>
                </a:ln>
                <a:solidFill>
                  <a:srgbClr val="FFC000"/>
                </a:solidFill>
                <a:latin typeface="Arbat-Bold" pitchFamily="2" charset="0"/>
              </a:rPr>
              <a:t>!</a:t>
            </a:r>
          </a:p>
        </p:txBody>
      </p: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Прямоугольник 2"/>
          <p:cNvSpPr/>
          <p:nvPr/>
        </p:nvSpPr>
        <p:spPr>
          <a:xfrm>
            <a:off x="785786" y="357166"/>
            <a:ext cx="8358214" cy="56921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2800" lang="ru-RU">
                <a:solidFill>
                  <a:srgbClr val="FF0000"/>
                </a:solidFill>
                <a:latin typeface="Arbat-Bold" pitchFamily="2" charset="0"/>
              </a:rPr>
              <a:t>Взаимодействие с </a:t>
            </a:r>
            <a:r>
              <a:rPr b="1" dirty="0" sz="2800" lang="ru-RU" smtClean="0">
                <a:solidFill>
                  <a:srgbClr val="FF0000"/>
                </a:solidFill>
                <a:latin typeface="Arbat-Bold" pitchFamily="2" charset="0"/>
              </a:rPr>
              <a:t>родителями</a:t>
            </a:r>
          </a:p>
          <a:p>
            <a:pPr algn="ctr"/>
            <a:endParaRPr b="1" dirty="0" sz="2000" lang="ru-RU" smtClean="0">
              <a:solidFill>
                <a:srgbClr val="00B0F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  <a:tabLst>
                <a:tab algn="l" pos="3419475"/>
              </a:tabLst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Индивидуальные беседы :                                                                                                        </a:t>
            </a:r>
            <a:endParaRPr b="1"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tabLst>
                <a:tab algn="l" pos="3419475"/>
              </a:tabLst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рекомендовать родителям давать больше самостоятельности при одевании: самостоятельно застёгивать и расстегивать пуговицы, кнопки, молнии, так как эти действия являются базовыми, они формируют ручную умелость.</a:t>
            </a:r>
            <a:endParaRPr b="1"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  <a:tabLst>
                <a:tab algn="l" pos="3419475"/>
              </a:tabLst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Консультации «Развитие мелкой моторики рук у детей раннего возраста»      «Пальчиковая гимнастика с использование Су – </a:t>
            </a:r>
            <a:r>
              <a:rPr b="1" dirty="0" sz="2000" lang="ru-RU" err="1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Джок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 терапии»</a:t>
            </a:r>
            <a:endParaRPr b="1"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  <a:tabLst>
                <a:tab algn="l" pos="3419475"/>
              </a:tabLst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Мастер класс для родителей на родительской встрече «Пальчиковые игры для развития речи дошкольников»</a:t>
            </a:r>
            <a:endParaRPr b="1"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  <a:tabLst>
                <a:tab algn="l" pos="3419475"/>
              </a:tabLst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Ширма - передвижка  «Влияние пальчиковых игр на развитие детей младшего дошкольного возраста»</a:t>
            </a:r>
            <a:endParaRPr b="1"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  <a:tabLst>
                <a:tab algn="l" pos="3419475"/>
              </a:tabLst>
            </a:pP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Выпуск памяток для родителей «Пальчиковая гимнастика – для развития речи дошкольников», «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Использование Су – </a:t>
            </a:r>
            <a:r>
              <a:rPr b="1" dirty="0" sz="2000" lang="ru-RU" err="1" smtClean="0">
                <a:solidFill>
                  <a:srgbClr val="FFC000"/>
                </a:solidFill>
                <a:latin typeface="Bookman Old Style" pitchFamily="18" charset="0"/>
              </a:rPr>
              <a:t>Джок</a:t>
            </a:r>
            <a:r>
              <a:rPr b="1" dirty="0" sz="2000" lang="ru-RU" smtClean="0">
                <a:solidFill>
                  <a:srgbClr val="FFC000"/>
                </a:solidFill>
                <a:latin typeface="Bookman Old Style" pitchFamily="18" charset="0"/>
              </a:rPr>
              <a:t> технологии в работе с детьми дошкольного возраста»</a:t>
            </a:r>
            <a:endParaRPr dirty="0" sz="2000" lang="ru-RU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ctr"/>
            <a:endParaRPr b="1" dirty="0" sz="2000" lang="ru-RU">
              <a:solidFill>
                <a:srgbClr val="00B0F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Выгнутая вниз стрелка 3"/>
          <p:cNvSpPr/>
          <p:nvPr/>
        </p:nvSpPr>
        <p:spPr>
          <a:xfrm rot="5225528">
            <a:off x="749892" y="3228979"/>
            <a:ext cx="1904598" cy="2124197"/>
          </a:xfrm>
          <a:prstGeom prst="curvedUpArrow"/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>
              <a:solidFill>
                <a:schemeClr val="tx1"/>
              </a:solidFill>
            </a:endParaRPr>
          </a:p>
        </p:txBody>
      </p:sp>
      <p:sp>
        <p:nvSpPr>
          <p:cNvPr id="1048598" name="Прямоугольник 1"/>
          <p:cNvSpPr/>
          <p:nvPr/>
        </p:nvSpPr>
        <p:spPr>
          <a:xfrm>
            <a:off x="428596" y="450092"/>
            <a:ext cx="8358246" cy="5679440"/>
          </a:xfrm>
          <a:prstGeom prst="rect"/>
        </p:spPr>
        <p:txBody>
          <a:bodyPr wrap="square">
            <a:spAutoFit/>
          </a:bodyPr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>
                <a:solidFill>
                  <a:srgbClr val="FF0000"/>
                </a:solidFill>
                <a:latin typeface="Arbat-Bold" pitchFamily="2" charset="0"/>
              </a:rPr>
              <a:t>Учёными была выявлена закономерность: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>
                <a:solidFill>
                  <a:schemeClr val="tx2"/>
                </a:solidFill>
                <a:latin typeface="Arbat-Bold" pitchFamily="2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>
                <a:solidFill>
                  <a:srgbClr val="FFFF00"/>
                </a:solidFill>
                <a:latin typeface="Arbat-Bold" pitchFamily="2" charset="0"/>
              </a:rPr>
              <a:t>если</a:t>
            </a:r>
            <a:r>
              <a:rPr b="1" dirty="0" sz="3600" lang="ru-RU">
                <a:solidFill>
                  <a:schemeClr val="tx2"/>
                </a:solidFill>
                <a:latin typeface="Arbat-Bold" pitchFamily="2" charset="0"/>
              </a:rPr>
              <a:t> </a:t>
            </a:r>
            <a:r>
              <a:rPr b="1" dirty="0" sz="3600" lang="ru-RU">
                <a:solidFill>
                  <a:srgbClr val="00B0F0"/>
                </a:solidFill>
                <a:latin typeface="Arbat-Bold" pitchFamily="2" charset="0"/>
              </a:rPr>
              <a:t>развитие движений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>
                <a:solidFill>
                  <a:srgbClr val="00B0F0"/>
                </a:solidFill>
                <a:latin typeface="Arbat-Bold" pitchFamily="2" charset="0"/>
              </a:rPr>
              <a:t>пальцев соответствует возрасту,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b="1" dirty="0" sz="3200" i="1" lang="ru-RU" smtClean="0">
              <a:solidFill>
                <a:schemeClr val="tx2"/>
              </a:solidFill>
              <a:latin typeface="Arbat-Bold" pitchFamily="2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b="1" dirty="0" sz="3200" lang="ru-RU" smtClean="0">
              <a:solidFill>
                <a:schemeClr val="tx2"/>
              </a:solidFill>
              <a:latin typeface="Arbat-Bold" pitchFamily="2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200" lang="ru-RU" smtClean="0">
                <a:solidFill>
                  <a:schemeClr val="tx2"/>
                </a:solidFill>
                <a:latin typeface="Arbat-Bold" pitchFamily="2" charset="0"/>
              </a:rPr>
              <a:t>                 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 smtClean="0">
                <a:solidFill>
                  <a:srgbClr val="FFFF00"/>
                </a:solidFill>
                <a:latin typeface="Arbat-Bold" pitchFamily="2" charset="0"/>
              </a:rPr>
              <a:t>              то</a:t>
            </a:r>
            <a:r>
              <a:rPr b="1" dirty="0" sz="3600" lang="ru-RU" smtClean="0">
                <a:solidFill>
                  <a:schemeClr val="tx2"/>
                </a:solidFill>
                <a:latin typeface="Arbat-Bold" pitchFamily="2" charset="0"/>
              </a:rPr>
              <a:t> </a:t>
            </a:r>
            <a:r>
              <a:rPr b="1" dirty="0" sz="3600" lang="ru-RU">
                <a:solidFill>
                  <a:srgbClr val="00B0F0"/>
                </a:solidFill>
                <a:latin typeface="Arbat-Bold" pitchFamily="2" charset="0"/>
              </a:rPr>
              <a:t>и речевое развитие </a:t>
            </a:r>
            <a:r>
              <a:rPr b="1" dirty="0" sz="3600" lang="ru-RU" smtClean="0">
                <a:solidFill>
                  <a:srgbClr val="00B0F0"/>
                </a:solidFill>
                <a:latin typeface="Arbat-Bold" pitchFamily="2" charset="0"/>
              </a:rPr>
              <a:t> 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>
                <a:solidFill>
                  <a:srgbClr val="00B0F0"/>
                </a:solidFill>
                <a:latin typeface="Arbat-Bold" pitchFamily="2" charset="0"/>
              </a:rPr>
              <a:t> </a:t>
            </a:r>
            <a:r>
              <a:rPr b="1" dirty="0" sz="3600" lang="ru-RU" smtClean="0">
                <a:solidFill>
                  <a:srgbClr val="00B0F0"/>
                </a:solidFill>
                <a:latin typeface="Arbat-Bold" pitchFamily="2" charset="0"/>
              </a:rPr>
              <a:t>               находится </a:t>
            </a:r>
            <a:r>
              <a:rPr b="1" dirty="0" sz="3600" lang="ru-RU">
                <a:solidFill>
                  <a:srgbClr val="00B0F0"/>
                </a:solidFill>
                <a:latin typeface="Arbat-Bold" pitchFamily="2" charset="0"/>
              </a:rPr>
              <a:t>в пределах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600" lang="ru-RU" smtClean="0">
                <a:solidFill>
                  <a:srgbClr val="00B0F0"/>
                </a:solidFill>
                <a:latin typeface="Arbat-Bold" pitchFamily="2" charset="0"/>
              </a:rPr>
              <a:t>                 нормы </a:t>
            </a:r>
            <a:r>
              <a:rPr b="1" dirty="0" sz="3600" lang="ru-RU">
                <a:solidFill>
                  <a:srgbClr val="00B0F0"/>
                </a:solidFill>
                <a:latin typeface="Arbat-Bold" pitchFamily="2" charset="0"/>
              </a:rPr>
              <a:t>и наоборот.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3200" lang="ru-RU">
                <a:solidFill>
                  <a:schemeClr val="tx2"/>
                </a:solidFill>
                <a:latin typeface="Arbat-Bold" pitchFamily="2" charset="0"/>
              </a:rPr>
              <a:t> </a:t>
            </a:r>
            <a:endParaRPr b="1" dirty="0" sz="3200" lang="ru-RU">
              <a:latin typeface="Arbat-Bold" pitchFamily="2" charset="0"/>
            </a:endParaRPr>
          </a:p>
        </p:txBody>
      </p:sp>
      <p:sp>
        <p:nvSpPr>
          <p:cNvPr id="1048599" name="Выгнутая вверх стрелка 2"/>
          <p:cNvSpPr/>
          <p:nvPr/>
        </p:nvSpPr>
        <p:spPr>
          <a:xfrm rot="4492224">
            <a:off x="6984125" y="578570"/>
            <a:ext cx="1720476" cy="2184563"/>
          </a:xfrm>
          <a:prstGeom prst="curvedDownArrow"/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b="1" lang="ru-RU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algn="tl" blurRad="25500" dir="7020000" dist="23000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Прямоугольник 1"/>
          <p:cNvSpPr/>
          <p:nvPr/>
        </p:nvSpPr>
        <p:spPr>
          <a:xfrm>
            <a:off x="1285852" y="428604"/>
            <a:ext cx="6357982" cy="3291840"/>
          </a:xfrm>
          <a:prstGeom prst="rect"/>
        </p:spPr>
        <p:txBody>
          <a:bodyPr wrap="square">
            <a:spAutoFit/>
          </a:bodyPr>
          <a:p>
            <a:pPr eaLnBrk="1" hangingPunct="1">
              <a:buFont typeface="Wingdings" pitchFamily="2" charset="2"/>
              <a:buChar char="v"/>
            </a:pPr>
            <a:r>
              <a:rPr dirty="0" sz="2400" lang="ru-RU">
                <a:solidFill>
                  <a:srgbClr val="FFC000"/>
                </a:solidFill>
                <a:latin typeface="Arbat-Bold" pitchFamily="2" charset="0"/>
              </a:rPr>
              <a:t>Наша речь имеет неврологические основы</a:t>
            </a:r>
            <a:r>
              <a:rPr dirty="0" sz="2400" lang="ru-RU" smtClean="0">
                <a:solidFill>
                  <a:srgbClr val="FFC000"/>
                </a:solidFill>
                <a:latin typeface="Arbat-Bold" pitchFamily="2" charset="0"/>
              </a:rPr>
              <a:t>.</a:t>
            </a:r>
          </a:p>
          <a:p>
            <a:pPr eaLnBrk="1" hangingPunct="1"/>
            <a:endParaRPr dirty="0" sz="2400" lang="ru-RU">
              <a:solidFill>
                <a:srgbClr val="00B0F0"/>
              </a:solidFill>
              <a:latin typeface="Arbat-Bold" pitchFamily="2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dirty="0" sz="2400" lang="ru-RU">
                <a:solidFill>
                  <a:srgbClr val="FFC000"/>
                </a:solidFill>
                <a:latin typeface="Arbat-Bold" pitchFamily="2" charset="0"/>
              </a:rPr>
              <a:t>Головной мозг - это высший отдел нервной системы. Он управляет деятельностью всех структур нервной системы, в том числе и речью</a:t>
            </a:r>
            <a:r>
              <a:rPr dirty="0" sz="2400" lang="ru-RU" smtClean="0">
                <a:solidFill>
                  <a:srgbClr val="FFC000"/>
                </a:solidFill>
                <a:latin typeface="Arbat-Bold" pitchFamily="2" charset="0"/>
              </a:rPr>
              <a:t>.</a:t>
            </a:r>
          </a:p>
          <a:p>
            <a:pPr eaLnBrk="1" hangingPunct="1"/>
            <a:r>
              <a:rPr dirty="0" sz="2400" lang="ru-RU">
                <a:solidFill>
                  <a:srgbClr val="00B0F0"/>
                </a:solidFill>
                <a:latin typeface="Arbat-Bold" pitchFamily="2" charset="0"/>
              </a:rPr>
              <a:t/>
            </a:r>
            <a:br>
              <a:rPr dirty="0" sz="2400" lang="ru-RU">
                <a:solidFill>
                  <a:srgbClr val="00B0F0"/>
                </a:solidFill>
                <a:latin typeface="Arbat-Bold" pitchFamily="2" charset="0"/>
              </a:rPr>
            </a:br>
            <a:endParaRPr dirty="0" sz="2400" lang="ru-RU">
              <a:solidFill>
                <a:srgbClr val="00B0F0"/>
              </a:solidFill>
              <a:latin typeface="Arbat-Bold" pitchFamily="2" charset="0"/>
            </a:endParaRPr>
          </a:p>
        </p:txBody>
      </p:sp>
      <p:pic>
        <p:nvPicPr>
          <p:cNvPr id="2097154" name="Picture 4"/>
          <p:cNvPicPr>
            <a:picLocks noChangeAspect="1" noChangeArrowheads="1"/>
          </p:cNvPicPr>
          <p:nvPr/>
        </p:nvPicPr>
        <p:blipFill>
          <a:blip xmlns:r="http://schemas.openxmlformats.org/officeDocument/2006/relationships" r:embed="rId1" cstate="screen"/>
          <a:srcRect/>
          <a:stretch>
            <a:fillRect/>
          </a:stretch>
        </p:blipFill>
        <p:spPr bwMode="auto">
          <a:xfrm>
            <a:off x="4500562" y="3214686"/>
            <a:ext cx="4343400" cy="3429000"/>
          </a:xfrm>
          <a:prstGeom prst="rect"/>
          <a:noFill/>
          <a:ln w="9525">
            <a:noFill/>
            <a:miter lim="800000"/>
            <a:headEnd/>
            <a:tailEnd/>
          </a:ln>
        </p:spPr>
      </p:pic>
      <p:sp>
        <p:nvSpPr>
          <p:cNvPr id="1048601" name="Выгнутая вниз стрелка 3"/>
          <p:cNvSpPr/>
          <p:nvPr/>
        </p:nvSpPr>
        <p:spPr>
          <a:xfrm rot="5948671">
            <a:off x="1051527" y="3116795"/>
            <a:ext cx="2008902" cy="2525892"/>
          </a:xfrm>
          <a:prstGeom prst="curvedUpArrow"/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dirty="0"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dur="2000" id="7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Прямоугольник 1"/>
          <p:cNvSpPr/>
          <p:nvPr/>
        </p:nvSpPr>
        <p:spPr>
          <a:xfrm>
            <a:off x="1500166" y="785794"/>
            <a:ext cx="6929486" cy="3863340"/>
          </a:xfrm>
          <a:prstGeom prst="rect"/>
        </p:spPr>
        <p:txBody>
          <a:bodyPr wrap="square">
            <a:spAutoFit/>
          </a:bodyPr>
          <a:p>
            <a:pPr algn="ctr" eaLnBrk="1" hangingPunct="1" indent="0" marL="0">
              <a:buFont typeface="Wingdings" pitchFamily="2" charset="2"/>
              <a:buNone/>
            </a:pPr>
            <a:r>
              <a:rPr b="1" dirty="0" sz="2800" lang="ru-RU">
                <a:solidFill>
                  <a:srgbClr val="FFFF00"/>
                </a:solidFill>
                <a:latin typeface="Arbat-Bold" pitchFamily="2" charset="0"/>
              </a:rPr>
              <a:t>М.М.Кольцова в работе «Ребёнок учится говорить» указывает на то, что речевые области формируются под влиянием кинестетических импульсов от пальцев рук. </a:t>
            </a:r>
          </a:p>
          <a:p>
            <a:pPr algn="ctr" eaLnBrk="1" hangingPunct="1" indent="0" marL="0">
              <a:buFont typeface="Wingdings" pitchFamily="2" charset="2"/>
              <a:buNone/>
            </a:pPr>
            <a:endParaRPr b="1" dirty="0" sz="2800" lang="ru-RU">
              <a:solidFill>
                <a:srgbClr val="FFFF00"/>
              </a:solidFill>
              <a:latin typeface="Arbat-Bold" pitchFamily="2" charset="0"/>
            </a:endParaRPr>
          </a:p>
          <a:p>
            <a:pPr algn="ctr" eaLnBrk="1" hangingPunct="1" indent="0" marL="0">
              <a:buFont typeface="Wingdings" pitchFamily="2" charset="2"/>
              <a:buNone/>
            </a:pPr>
            <a:r>
              <a:rPr b="1" dirty="0" sz="2800" lang="ru-RU">
                <a:solidFill>
                  <a:srgbClr val="FFFF00"/>
                </a:solidFill>
                <a:latin typeface="Arbat-Bold" pitchFamily="2" charset="0"/>
              </a:rPr>
              <a:t>Речь – это результат согласованной деятельности многих областей головного мозга.</a:t>
            </a:r>
          </a:p>
        </p:txBody>
      </p:sp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Прямоугольник 1"/>
          <p:cNvSpPr/>
          <p:nvPr/>
        </p:nvSpPr>
        <p:spPr>
          <a:xfrm>
            <a:off x="785786" y="642918"/>
            <a:ext cx="8072494" cy="4282441"/>
          </a:xfrm>
          <a:prstGeom prst="rect"/>
        </p:spPr>
        <p:txBody>
          <a:bodyPr wrap="square">
            <a:spAutoFit/>
          </a:bodyPr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2800" lang="ru-RU">
                <a:solidFill>
                  <a:srgbClr val="FF0000"/>
                </a:solidFill>
                <a:latin typeface="Arbat-Bold" pitchFamily="2" charset="0"/>
              </a:rPr>
              <a:t>Японский врач </a:t>
            </a:r>
            <a:r>
              <a:rPr b="1" dirty="0" sz="2800" lang="ru-RU" err="1">
                <a:solidFill>
                  <a:srgbClr val="FF0000"/>
                </a:solidFill>
                <a:latin typeface="Arbat-Bold" pitchFamily="2" charset="0"/>
              </a:rPr>
              <a:t>Намикоси</a:t>
            </a:r>
            <a:r>
              <a:rPr b="1" dirty="0" sz="2800" lang="ru-RU">
                <a:solidFill>
                  <a:srgbClr val="FF0000"/>
                </a:solidFill>
                <a:latin typeface="Arbat-Bold" pitchFamily="2" charset="0"/>
              </a:rPr>
              <a:t> </a:t>
            </a:r>
            <a:r>
              <a:rPr b="1" dirty="0" sz="2800" lang="ru-RU" err="1" smtClean="0">
                <a:solidFill>
                  <a:srgbClr val="FF0000"/>
                </a:solidFill>
                <a:latin typeface="Arbat-Bold" pitchFamily="2" charset="0"/>
              </a:rPr>
              <a:t>Токудзиро</a:t>
            </a:r>
            <a:endParaRPr b="1" dirty="0" sz="2800" lang="ru-RU" smtClean="0">
              <a:solidFill>
                <a:srgbClr val="FF0000"/>
              </a:solidFill>
              <a:latin typeface="Arbat-Bold" pitchFamily="2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dirty="0" sz="2800" lang="ru-RU">
              <a:solidFill>
                <a:srgbClr val="FFFF00"/>
              </a:solidFill>
              <a:latin typeface="Arbat-Bold" pitchFamily="2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b="1" dirty="0" sz="2800" lang="ru-RU" smtClean="0">
                <a:solidFill>
                  <a:srgbClr val="FFFF00"/>
                </a:solidFill>
                <a:latin typeface="Arbat-Bold" pitchFamily="2" charset="0"/>
              </a:rPr>
              <a:t> </a:t>
            </a:r>
            <a:r>
              <a:rPr b="1" dirty="0" sz="2800" lang="ru-RU">
                <a:solidFill>
                  <a:srgbClr val="FFC000"/>
                </a:solidFill>
                <a:latin typeface="Arbat-Bold" pitchFamily="2" charset="0"/>
              </a:rPr>
              <a:t>создал </a:t>
            </a:r>
            <a:r>
              <a:rPr b="1" dirty="0" sz="2800" lang="ru-RU" err="1">
                <a:solidFill>
                  <a:srgbClr val="FFC000"/>
                </a:solidFill>
                <a:latin typeface="Arbat-Bold" pitchFamily="2" charset="0"/>
              </a:rPr>
              <a:t>оздоравливающую</a:t>
            </a:r>
            <a:r>
              <a:rPr b="1" dirty="0" sz="2800" lang="ru-RU">
                <a:solidFill>
                  <a:srgbClr val="FFC000"/>
                </a:solidFill>
                <a:latin typeface="Arbat-Bold" pitchFamily="2" charset="0"/>
              </a:rPr>
              <a:t> методику воздействия на руки. Он утверждал, что пальцы наделены большим количеством рецепторов, посылающих импульсы в центральную нервную систему человека. На кистях рук расположено множество </a:t>
            </a:r>
            <a:r>
              <a:rPr b="1" dirty="0" sz="2800" lang="ru-RU" err="1">
                <a:solidFill>
                  <a:srgbClr val="FFC000"/>
                </a:solidFill>
                <a:latin typeface="Arbat-Bold" pitchFamily="2" charset="0"/>
              </a:rPr>
              <a:t>аккупунктурных</a:t>
            </a:r>
            <a:r>
              <a:rPr b="1" dirty="0" sz="2800" lang="ru-RU">
                <a:solidFill>
                  <a:srgbClr val="FFC000"/>
                </a:solidFill>
                <a:latin typeface="Arbat-Bold" pitchFamily="2" charset="0"/>
              </a:rPr>
              <a:t> точек, массируя которые, можно воздействовать на внутренние органы рефлекторно с ними связанные</a:t>
            </a:r>
            <a:r>
              <a:rPr dirty="0" sz="2800" lang="ru-RU">
                <a:solidFill>
                  <a:srgbClr val="00B0F0"/>
                </a:solidFill>
                <a:latin typeface="Arbat-Bold" pitchFamily="2" charset="0"/>
              </a:rPr>
              <a:t>. </a:t>
            </a:r>
          </a:p>
        </p:txBody>
      </p:sp>
    </p:spTree>
  </p:cSld>
  <p:clrMapOvr>
    <a:masterClrMapping/>
  </p:clrMapOvr>
  <p:timing/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Hand Carrying Earth</dc:title>
  <dc:creator>www.powerpointstyles.com</dc:creator>
  <cp:lastModifiedBy>Пользователь</cp:lastModifiedBy>
  <dcterms:created xsi:type="dcterms:W3CDTF">2009-03-23T09:23:24Z</dcterms:created>
  <dcterms:modified xsi:type="dcterms:W3CDTF">2020-11-09T16:43:26Z</dcterms:modified>
</cp:coreProperties>
</file>