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65" r:id="rId5"/>
    <p:sldId id="269" r:id="rId6"/>
    <p:sldId id="264" r:id="rId7"/>
    <p:sldId id="262" r:id="rId8"/>
    <p:sldId id="319" r:id="rId9"/>
    <p:sldId id="283" r:id="rId10"/>
    <p:sldId id="273" r:id="rId11"/>
    <p:sldId id="271" r:id="rId12"/>
    <p:sldId id="270" r:id="rId13"/>
    <p:sldId id="298" r:id="rId14"/>
    <p:sldId id="304" r:id="rId15"/>
    <p:sldId id="305" r:id="rId16"/>
    <p:sldId id="303" r:id="rId17"/>
    <p:sldId id="288" r:id="rId18"/>
    <p:sldId id="281" r:id="rId19"/>
    <p:sldId id="285" r:id="rId20"/>
    <p:sldId id="279" r:id="rId21"/>
    <p:sldId id="291" r:id="rId22"/>
    <p:sldId id="278" r:id="rId23"/>
    <p:sldId id="314" r:id="rId24"/>
    <p:sldId id="315" r:id="rId25"/>
    <p:sldId id="296" r:id="rId26"/>
    <p:sldId id="295" r:id="rId27"/>
    <p:sldId id="294" r:id="rId28"/>
    <p:sldId id="308" r:id="rId29"/>
    <p:sldId id="307" r:id="rId30"/>
    <p:sldId id="310" r:id="rId31"/>
    <p:sldId id="31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03" autoAdjust="0"/>
  </p:normalViewPr>
  <p:slideViewPr>
    <p:cSldViewPr>
      <p:cViewPr varScale="1">
        <p:scale>
          <a:sx n="102" d="100"/>
          <a:sy n="102" d="100"/>
        </p:scale>
        <p:origin x="-37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D4855-EFA5-4AD4-8C35-EEAD4F8F6F46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AF5EC-5F6F-4435-8774-921363BAA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78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AF5EC-5F6F-4435-8774-921363BAA2A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8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AF5EC-5F6F-4435-8774-921363BAA2A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14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7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8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17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3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31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93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61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0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11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9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2413-3576-42EE-92BC-620F10C9E22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3C42-2EB1-41BB-A902-E563C4178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48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1.jp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1.jp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1.jp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g"/><Relationship Id="rId4" Type="http://schemas.openxmlformats.org/officeDocument/2006/relationships/image" Target="../media/image1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g"/><Relationship Id="rId4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g"/><Relationship Id="rId7" Type="http://schemas.openxmlformats.org/officeDocument/2006/relationships/image" Target="../media/image1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88640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№2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Максатиха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4032448" cy="46805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95936" y="1556792"/>
            <a:ext cx="55446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ПОРТФОЛИО</a:t>
            </a:r>
            <a:endParaRPr lang="ru-RU" sz="4000" dirty="0">
              <a:solidFill>
                <a:srgbClr val="FF0000"/>
              </a:solidFill>
              <a:effectLst/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270892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Воспитателя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Чибисовой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Ольги Валентиновны</a:t>
            </a:r>
          </a:p>
        </p:txBody>
      </p:sp>
    </p:spTree>
    <p:extLst>
      <p:ext uri="{BB962C8B-B14F-4D97-AF65-F5344CB8AC3E}">
        <p14:creationId xmlns:p14="http://schemas.microsoft.com/office/powerpoint/2010/main" val="28212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65800" y="190605"/>
            <a:ext cx="3320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Мои достижения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77" y="3802859"/>
            <a:ext cx="1412988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33" y="847441"/>
            <a:ext cx="1265212" cy="2291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66112"/>
            <a:ext cx="1368153" cy="2274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19" y="874105"/>
            <a:ext cx="1404156" cy="2225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" y="844626"/>
            <a:ext cx="1261549" cy="2293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8827" y="4253966"/>
            <a:ext cx="2240152" cy="1307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1865" y="4190462"/>
            <a:ext cx="2232249" cy="14478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0270" y="4203439"/>
            <a:ext cx="2232248" cy="14264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8132" y="1208698"/>
            <a:ext cx="2202849" cy="14747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1299" y="4192796"/>
            <a:ext cx="2214489" cy="14401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57" y="3805631"/>
            <a:ext cx="1474714" cy="22101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66112"/>
            <a:ext cx="1378718" cy="21841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2263" y="1268103"/>
            <a:ext cx="2184178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08" y="860971"/>
            <a:ext cx="1417422" cy="2170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" y="3798239"/>
            <a:ext cx="1382855" cy="22368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78" y="3831967"/>
            <a:ext cx="1128522" cy="21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96"/>
            <a:ext cx="9144000" cy="68866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9832" y="332656"/>
            <a:ext cx="3360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Мои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публикации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0954"/>
            <a:ext cx="1296144" cy="2232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67766"/>
            <a:ext cx="1216973" cy="2232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63945"/>
            <a:ext cx="1200060" cy="2239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41" y="1056543"/>
            <a:ext cx="1200060" cy="22546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54199"/>
            <a:ext cx="1368151" cy="2222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88" y="1072574"/>
            <a:ext cx="1368152" cy="2222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1294427" cy="2232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69" y="3932322"/>
            <a:ext cx="1152128" cy="2232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7" y="3933056"/>
            <a:ext cx="1159291" cy="2232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68" y="3928628"/>
            <a:ext cx="1232407" cy="22322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01" y="3933056"/>
            <a:ext cx="1195192" cy="22322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25" y="3932322"/>
            <a:ext cx="1108939" cy="22322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23436"/>
            <a:ext cx="116416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71800" y="272312"/>
            <a:ext cx="4213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Мое самообразование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9890"/>
            <a:ext cx="1227079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30775"/>
            <a:ext cx="1224135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29790"/>
            <a:ext cx="1296144" cy="208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16" y="1229790"/>
            <a:ext cx="1224136" cy="20781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49998"/>
            <a:ext cx="1152128" cy="2078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29790"/>
            <a:ext cx="1178010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4292"/>
            <a:ext cx="1227079" cy="20869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954271"/>
            <a:ext cx="1224136" cy="20670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60" y="3950324"/>
            <a:ext cx="1218216" cy="20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9" y="-18498"/>
            <a:ext cx="9144000" cy="68764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332656"/>
            <a:ext cx="4527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Методическая копилка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7180" y="956338"/>
            <a:ext cx="79928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Педагогические проекты</a:t>
            </a:r>
            <a:endParaRPr lang="ru-RU" sz="1100" dirty="0"/>
          </a:p>
          <a:p>
            <a:pPr lvl="0" algn="ctr"/>
            <a:r>
              <a:rPr lang="ru-RU" dirty="0"/>
              <a:t>«Нетрадиционная техника рисования, как средство развития творческих   способностей детей старшего дошкольного возраста».            </a:t>
            </a:r>
            <a:endParaRPr lang="ru-RU" sz="1200" dirty="0"/>
          </a:p>
          <a:p>
            <a:pPr lvl="0" algn="ctr"/>
            <a:endParaRPr lang="ru-RU" b="1" dirty="0" smtClean="0"/>
          </a:p>
          <a:p>
            <a:pPr lvl="0" algn="ctr"/>
            <a:r>
              <a:rPr lang="ru-RU" b="1" dirty="0" smtClean="0"/>
              <a:t>«</a:t>
            </a:r>
            <a:r>
              <a:rPr lang="ru-RU" dirty="0"/>
              <a:t>Веселые пальчики</a:t>
            </a:r>
            <a:r>
              <a:rPr lang="ru-RU" b="1" dirty="0"/>
              <a:t>»</a:t>
            </a:r>
            <a:endParaRPr lang="ru-RU" sz="1200" dirty="0"/>
          </a:p>
          <a:p>
            <a:pPr lvl="0" algn="ctr"/>
            <a:endParaRPr lang="ru-RU" dirty="0" smtClean="0"/>
          </a:p>
          <a:p>
            <a:pPr lvl="0" algn="ctr"/>
            <a:r>
              <a:rPr lang="ru-RU" dirty="0" smtClean="0"/>
              <a:t>«</a:t>
            </a:r>
            <a:r>
              <a:rPr lang="ru-RU" dirty="0"/>
              <a:t>Моя семья- что может быть дороже»</a:t>
            </a:r>
            <a:endParaRPr lang="ru-RU" sz="1200" dirty="0"/>
          </a:p>
          <a:p>
            <a:pPr lvl="0" algn="ctr"/>
            <a:endParaRPr lang="ru-RU" dirty="0" smtClean="0"/>
          </a:p>
          <a:p>
            <a:pPr lvl="0" algn="ctr"/>
            <a:r>
              <a:rPr lang="ru-RU" dirty="0" smtClean="0"/>
              <a:t>«</a:t>
            </a:r>
            <a:r>
              <a:rPr lang="ru-RU" dirty="0"/>
              <a:t>Взаимодействие ДОУ с семьей в соответствии с </a:t>
            </a:r>
            <a:r>
              <a:rPr lang="ru-RU" dirty="0" smtClean="0"/>
              <a:t>ФГО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smtClean="0"/>
              <a:t>    «</a:t>
            </a:r>
            <a:r>
              <a:rPr lang="ru-RU" dirty="0"/>
              <a:t>Надо правильно питаться, чтоб здоровым оставаться».</a:t>
            </a:r>
          </a:p>
          <a:p>
            <a:pPr lvl="0" algn="ctr"/>
            <a:endParaRPr lang="ru-RU" dirty="0" smtClean="0"/>
          </a:p>
          <a:p>
            <a:pPr lvl="0" algn="ctr"/>
            <a:r>
              <a:rPr lang="ru-RU" dirty="0" smtClean="0"/>
              <a:t>«</a:t>
            </a:r>
            <a:r>
              <a:rPr lang="ru-RU" dirty="0"/>
              <a:t>Спорт, здоровье, успех»</a:t>
            </a:r>
            <a:endParaRPr lang="ru-RU" sz="1200" dirty="0"/>
          </a:p>
          <a:p>
            <a:pPr algn="ctr"/>
            <a:r>
              <a:rPr lang="ru-RU" dirty="0"/>
              <a:t> </a:t>
            </a:r>
            <a:endParaRPr lang="ru-RU" sz="1200" dirty="0"/>
          </a:p>
          <a:p>
            <a:pPr lvl="0" algn="ctr"/>
            <a:r>
              <a:rPr lang="ru-RU" dirty="0"/>
              <a:t>Мини – проект « Цветочный паровозик»</a:t>
            </a:r>
            <a:endParaRPr lang="ru-RU" sz="1200" dirty="0"/>
          </a:p>
          <a:p>
            <a:pPr lvl="0" algn="ctr"/>
            <a:r>
              <a:rPr lang="ru-RU" dirty="0"/>
              <a:t>Мини – проект « Солнышко яркое в небе сияло,</a:t>
            </a:r>
            <a:endParaRPr lang="ru-RU" sz="1200" dirty="0"/>
          </a:p>
          <a:p>
            <a:pPr lvl="3" algn="ctr"/>
            <a:r>
              <a:rPr lang="ru-RU" dirty="0"/>
              <a:t>Лучами своими нас согревало,</a:t>
            </a:r>
            <a:endParaRPr lang="ru-RU" sz="1200" dirty="0"/>
          </a:p>
          <a:p>
            <a:pPr lvl="3" algn="ctr"/>
            <a:r>
              <a:rPr lang="ru-RU" dirty="0"/>
              <a:t>Тучки по небу быстро бежали,</a:t>
            </a:r>
            <a:endParaRPr lang="ru-RU" sz="1200" dirty="0"/>
          </a:p>
          <a:p>
            <a:pPr lvl="3" algn="ctr"/>
            <a:r>
              <a:rPr lang="ru-RU" dirty="0"/>
              <a:t>Лучики в тучках надолго застряли»</a:t>
            </a:r>
            <a:endParaRPr lang="ru-RU" sz="1200" dirty="0"/>
          </a:p>
          <a:p>
            <a:pPr lvl="0" algn="ctr"/>
            <a:r>
              <a:rPr lang="ru-RU" dirty="0"/>
              <a:t>Краткосрочный проект «Зимушка-Зима»</a:t>
            </a:r>
            <a:endParaRPr lang="ru-RU" sz="1200" dirty="0"/>
          </a:p>
          <a:p>
            <a:pPr algn="ctr"/>
            <a:r>
              <a:rPr lang="ru-RU" dirty="0"/>
              <a:t> 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41169"/>
            <a:ext cx="1632543" cy="1691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41169"/>
            <a:ext cx="1711418" cy="16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63550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Методическая разработка</a:t>
            </a:r>
          </a:p>
          <a:p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«В гостях у сказки»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104456" cy="45365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2" y="2060848"/>
            <a:ext cx="4338364" cy="44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12"/>
            <a:ext cx="9144000" cy="68824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5539" y="116632"/>
            <a:ext cx="7650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Методическая разработка</a:t>
            </a: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«В мире животных»</a:t>
            </a:r>
          </a:p>
        </p:txBody>
      </p:sp>
      <p:pic>
        <p:nvPicPr>
          <p:cNvPr id="7" name="Рисунок 6" descr="C:\Users\bit\Desktop\мама работа\Выставки\SAM_24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6116"/>
            <a:ext cx="352839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bit\Desktop\мама работа\Выставки\SAM_24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69029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bit\Desktop\мама работа\Выставки\SAM_24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6" y="4149080"/>
            <a:ext cx="3528392" cy="244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bit\Desktop\мама работа\Выставки\SAM_247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618284" cy="2443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16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8" y="1556792"/>
            <a:ext cx="4070070" cy="390525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36912"/>
            <a:ext cx="4212233" cy="38884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45432" y="163379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Методическая разработка</a:t>
            </a:r>
          </a:p>
          <a:p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«Веселые пальчики»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8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3728" y="476672"/>
            <a:ext cx="5422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Достижения воспитанников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7" y="172990"/>
            <a:ext cx="1388864" cy="2223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3760" y="3861356"/>
            <a:ext cx="2212214" cy="1427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5573" y="2804801"/>
            <a:ext cx="2232249" cy="14867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9070" y="1653230"/>
            <a:ext cx="2223437" cy="13935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5821" y="1612410"/>
            <a:ext cx="2223437" cy="1463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1578" y="1584691"/>
            <a:ext cx="2232247" cy="14163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11" y="1246499"/>
            <a:ext cx="1368152" cy="22152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7928" y="3860382"/>
            <a:ext cx="2167098" cy="1464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7349" y="593417"/>
            <a:ext cx="2239090" cy="1398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0862" y="5024916"/>
            <a:ext cx="2209746" cy="14312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6386" y="3912482"/>
            <a:ext cx="2146552" cy="13809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4519" y="2760763"/>
            <a:ext cx="2162815" cy="14163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9189" y="3839582"/>
            <a:ext cx="2165043" cy="15082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75" y="4602972"/>
            <a:ext cx="1398237" cy="22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87824" y="404664"/>
            <a:ext cx="2883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Умелые ручки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0331" y="4290892"/>
            <a:ext cx="2011818" cy="1296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527" y="1565282"/>
            <a:ext cx="2024386" cy="1152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671" y="1488594"/>
            <a:ext cx="2016497" cy="12961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642" y="4303716"/>
            <a:ext cx="2011818" cy="1270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7679" y="1421266"/>
            <a:ext cx="2024386" cy="1440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11960" y="1129153"/>
            <a:ext cx="1224136" cy="20243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5527" y="4210344"/>
            <a:ext cx="2055888" cy="15013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1473" y="1565785"/>
            <a:ext cx="2015764" cy="11425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1907" y="4460967"/>
            <a:ext cx="2055888" cy="10000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4524" y="4476802"/>
            <a:ext cx="2055886" cy="9684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4495" y="4456945"/>
            <a:ext cx="2055890" cy="10081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28419"/>
            <a:ext cx="1080119" cy="20251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4391" y="1581434"/>
            <a:ext cx="2024386" cy="1119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33062"/>
            <a:ext cx="1440160" cy="201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363062"/>
            <a:ext cx="575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Кружок «Волшебные краски»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" y="1057666"/>
            <a:ext cx="1744957" cy="2271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4061" y="1329301"/>
            <a:ext cx="2271462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8866" y="1343362"/>
            <a:ext cx="2243341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3687" y="1308525"/>
            <a:ext cx="2241001" cy="180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11" y="1088122"/>
            <a:ext cx="1813785" cy="2218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8978" y="4585562"/>
            <a:ext cx="2529147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0952" y="4507879"/>
            <a:ext cx="2587336" cy="18465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8674" y="4566308"/>
            <a:ext cx="2529147" cy="17297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8798" y="4594317"/>
            <a:ext cx="2511640" cy="16561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3276" y="4552520"/>
            <a:ext cx="2558245" cy="17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9295" y="332656"/>
            <a:ext cx="5245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Информационная карта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124744"/>
            <a:ext cx="6462464" cy="603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 апреля 1967 года рождения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бюджетное дошкольное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Детский сад №2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среднее профессиональное,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27.06.1986 года, окончила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Торжокское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ордена Трудового Красного Знамени  педагогическое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им.Ф.В.Бадюлина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воспитание в дошкольных учреждениях,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воспитатель дошкольных учреждений.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34 года,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34 года,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года.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(приказ Министерства образования Тверской области №45-А от 23.10.2018 года).</a:t>
            </a:r>
          </a:p>
          <a:p>
            <a:pPr algn="ctr">
              <a:lnSpc>
                <a:spcPct val="150000"/>
              </a:lnSpc>
            </a:pPr>
            <a:endParaRPr lang="ru-RU" sz="2000" b="1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71800" y="261635"/>
            <a:ext cx="3125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Работа с семьей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544" y="1041140"/>
            <a:ext cx="2376264" cy="2232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3964" y="1078181"/>
            <a:ext cx="2387859" cy="22284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6196" y="1016732"/>
            <a:ext cx="2376264" cy="23042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21713"/>
            <a:ext cx="2016224" cy="23762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67" y="4154266"/>
            <a:ext cx="2228453" cy="237626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149080"/>
            <a:ext cx="223224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76872"/>
            <a:ext cx="3096344" cy="2348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188" y="334722"/>
            <a:ext cx="2376264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933056"/>
            <a:ext cx="2448272" cy="24928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933056"/>
            <a:ext cx="2448272" cy="24928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2" y="397598"/>
            <a:ext cx="2468987" cy="23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2852936"/>
            <a:ext cx="3672408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3960440" cy="33123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433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Утренняя гимнастика вместе с семьей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75149" y="1268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Monotype Corsiva" pitchFamily="66" charset="0"/>
              </a:rPr>
              <a:t>Полезно начинать день с зарядки. А если рядом любимая мама, папа, то это еще и праздник, масса положительных эмоций!</a:t>
            </a:r>
          </a:p>
        </p:txBody>
      </p:sp>
    </p:spTree>
    <p:extLst>
      <p:ext uri="{BB962C8B-B14F-4D97-AF65-F5344CB8AC3E}">
        <p14:creationId xmlns:p14="http://schemas.microsoft.com/office/powerpoint/2010/main" val="17318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7" y="5668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62880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31307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521" y="538065"/>
            <a:ext cx="3309170" cy="26034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2419" y="3870271"/>
            <a:ext cx="297077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6593" y="664843"/>
            <a:ext cx="3335509" cy="2376264"/>
          </a:xfrm>
          <a:prstGeom prst="rect">
            <a:avLst/>
          </a:prstGeom>
        </p:spPr>
      </p:pic>
      <p:pic>
        <p:nvPicPr>
          <p:cNvPr id="1026" name="Picture 2" descr="C:\Users\bit\Desktop\мама работа\Проекты\Проект- сред.гр Семья\фото\20200316_1617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2791" y="3894234"/>
            <a:ext cx="2970771" cy="276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5288" y="477796"/>
            <a:ext cx="324944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0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0017" y="349044"/>
            <a:ext cx="2299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Герб семьи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1860" y="1232756"/>
            <a:ext cx="2736304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22" y="750586"/>
            <a:ext cx="3584012" cy="2780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1513" y="831338"/>
            <a:ext cx="3672407" cy="2531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836" y="4122576"/>
            <a:ext cx="2664296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3481" y="4132189"/>
            <a:ext cx="2573062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974" y="4267010"/>
            <a:ext cx="2606102" cy="23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8967" y="404663"/>
            <a:ext cx="5526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Общественная деятельность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268760"/>
            <a:ext cx="2505818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00579"/>
            <a:ext cx="2725112" cy="2272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24" y="1291692"/>
            <a:ext cx="2516340" cy="2281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3861048"/>
            <a:ext cx="2638642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61048"/>
            <a:ext cx="2725112" cy="2664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861048"/>
            <a:ext cx="25202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67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16832"/>
            <a:ext cx="2448272" cy="2762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1482" y="919388"/>
            <a:ext cx="4481676" cy="2880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3155" y="955393"/>
            <a:ext cx="448167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898" y="1417422"/>
            <a:ext cx="4887252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3779912" cy="31358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94875"/>
            <a:ext cx="4104456" cy="25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" y="-747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392488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96" y="1268760"/>
            <a:ext cx="4320480" cy="3744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6035" y="3392997"/>
            <a:ext cx="324036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84" y="260648"/>
            <a:ext cx="3661216" cy="2880320"/>
          </a:xfrm>
          <a:prstGeom prst="rect">
            <a:avLst/>
          </a:prstGeom>
        </p:spPr>
      </p:pic>
      <p:pic>
        <p:nvPicPr>
          <p:cNvPr id="1026" name="Picture 2" descr="C:\Users\bit\Desktop\мама работа\спорт фото\ptf4UwOL37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0" y="300362"/>
            <a:ext cx="2304256" cy="284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t\Desktop\мама работа\спорт фото\DSCN2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25" y="260648"/>
            <a:ext cx="244827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t\Desktop\мама работа\спорт фото\im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9" y="3641560"/>
            <a:ext cx="23042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it\Desktop\мама работа\спорт фото\image (6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52" y="3690408"/>
            <a:ext cx="3168352" cy="31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bit\Desktop\мама работа\спорт фото\20181211_1144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6363" y="4031689"/>
            <a:ext cx="316488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560" y="417791"/>
            <a:ext cx="78488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ru-RU" sz="28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Мое педагогическое кредо: 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детьми всегда должна быть рядом,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Даря тепло и согревая взглядом,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Их в мир прекрасного вести,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помни заповедь - не навреди!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Мой девиз: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 Пришла в детский сад -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Улыбнись на пороге.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 то, что ты детям отдашь,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Тебе возвратится в итоге!»</a:t>
            </a:r>
            <a:endParaRPr lang="ru-RU" sz="2800" dirty="0"/>
          </a:p>
        </p:txBody>
      </p:sp>
      <p:pic>
        <p:nvPicPr>
          <p:cNvPr id="1026" name="Picture 2" descr="C:\Users\bit\Desktop\мама работа\картинки\ltn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53136"/>
            <a:ext cx="1937792" cy="203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628800"/>
            <a:ext cx="80648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материалов по различным направлениям деятельности, с использованием программ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ffice,Word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при разработки планов и конспектов НОД, различного вида мероприятий, консультаций для родителей.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презентаций в программе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Point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повышения эффективности образовательной деятельности с детьми и педагогической компетенции у родителей в процессе проведения родительских собраний, праздничных мероприятий.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презентаций и детских анимационных фильмов с целью информационного и научно-педагогического сопровождения образовательного процесса в группе, в подборе дополнительного познавательно – иллюстративного материала.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периодикой, общения с коллегами, обмен опытом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31307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Использование ИКТ в образовательном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процессе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3418" y="33265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62880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31307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76672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Список используемых Интернет- ресурсов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99906"/>
              </p:ext>
            </p:extLst>
          </p:nvPr>
        </p:nvGraphicFramePr>
        <p:xfrm>
          <a:off x="457200" y="1484784"/>
          <a:ext cx="8147248" cy="467799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67464"/>
                <a:gridCol w="3806502"/>
                <a:gridCol w="3873282"/>
              </a:tblGrid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сайта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07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Завуч.инфо</a:t>
                      </a:r>
                      <a:endParaRPr lang="ru-RU" altLang="ru-RU" sz="1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http://www.zavuch.info 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0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400" b="0" i="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центр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http</a:t>
                      </a:r>
                      <a:r>
                        <a:rPr lang="ru-RU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://numi.ru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6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ГБОУ ДПО ТОИУУ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http://www.tiuu.ru/</a:t>
                      </a:r>
                    </a:p>
                  </a:txBody>
                  <a:tcPr marL="68580" marR="68580" marT="0" marB="0" anchor="ctr"/>
                </a:tc>
              </a:tr>
              <a:tr h="28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Педагогическая газета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http://</a:t>
                      </a:r>
                      <a:r>
                        <a:rPr lang="en-US" sz="14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pedgazeta</a:t>
                      </a:r>
                      <a:r>
                        <a:rPr lang="ru-RU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ru</a:t>
                      </a:r>
                      <a:endParaRPr lang="ru-RU" sz="14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 детей дошкольного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возраста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http://doshvozrast.ru/rabrod/rabrod.htm</a:t>
                      </a:r>
                      <a:endParaRPr lang="ru-RU" sz="14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0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«Всё для воспитателей и родителей»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www.doshkolniki.com.ru</a:t>
                      </a:r>
                      <a:endParaRPr lang="ru-RU" sz="14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5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Мультимедиа для дошколят 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http://lutiksol.narod2.ru/</a:t>
                      </a:r>
                      <a:endParaRPr lang="ru-RU" sz="14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5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Конспекты занятий в детском саду 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http://konspekt.vscolu.ru/ </a:t>
                      </a:r>
                      <a:endParaRPr lang="ru-RU" sz="14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8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для воспитателей детских садов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www.dohcolonoc.ru </a:t>
                      </a:r>
                      <a:endParaRPr lang="ru-RU" sz="14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8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для воспитателей детских садов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www.maam.ru </a:t>
                      </a:r>
                      <a:endParaRPr lang="ru-RU" sz="14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5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</a:t>
                      </a:r>
                      <a:r>
                        <a:rPr lang="ru-RU" alt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педагогическая олимпиада</a:t>
                      </a:r>
                      <a:endParaRPr lang="ru-RU" alt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http://www.pedolimp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0" i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ru</a:t>
                      </a:r>
                      <a:endParaRPr lang="ru-RU" sz="14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5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7237" y="481027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Данные о повышение   квалификации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631961"/>
              </p:ext>
            </p:extLst>
          </p:nvPr>
        </p:nvGraphicFramePr>
        <p:xfrm>
          <a:off x="143508" y="1556792"/>
          <a:ext cx="8856983" cy="41044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0200"/>
                <a:gridCol w="2124236"/>
                <a:gridCol w="1908212"/>
                <a:gridCol w="3024335"/>
              </a:tblGrid>
              <a:tr h="8348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курсов            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документа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19005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2019г.</a:t>
                      </a:r>
                    </a:p>
                    <a:p>
                      <a:pPr algn="ctr">
                        <a:defRPr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Тверской областной институт усовершенствования учителей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«ФГОС ДО: содержание и технологии формирования образовательных результатов»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31449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08920"/>
            <a:ext cx="266429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08918"/>
              </p:ext>
            </p:extLst>
          </p:nvPr>
        </p:nvGraphicFramePr>
        <p:xfrm>
          <a:off x="179512" y="1268759"/>
          <a:ext cx="8784976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3902"/>
                <a:gridCol w="2134002"/>
                <a:gridCol w="1849469"/>
                <a:gridCol w="2987603"/>
              </a:tblGrid>
              <a:tr h="843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курсов            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документа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28877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2019г.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Тверской областной институт усовершенствования учителей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4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«Экспертная оценка профессиональной деятельности педагогических кадров образовательных организаций тверской области»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32146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43608" y="332656"/>
            <a:ext cx="7332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Данные о повышение   квалификации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36912"/>
            <a:ext cx="266429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02"/>
            <a:ext cx="9144000" cy="688686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40676"/>
              </p:ext>
            </p:extLst>
          </p:nvPr>
        </p:nvGraphicFramePr>
        <p:xfrm>
          <a:off x="143508" y="692696"/>
          <a:ext cx="8856984" cy="31828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8041"/>
                <a:gridCol w="2181649"/>
                <a:gridCol w="1890762"/>
                <a:gridCol w="2966532"/>
              </a:tblGrid>
              <a:tr h="1440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курсов            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документа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17426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2018г.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центр «Гефест»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«Оказание первой помощи»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пп-868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584858"/>
              </p:ext>
            </p:extLst>
          </p:nvPr>
        </p:nvGraphicFramePr>
        <p:xfrm>
          <a:off x="143508" y="3861048"/>
          <a:ext cx="8856983" cy="288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0200"/>
                <a:gridCol w="2160240"/>
                <a:gridCol w="1872208"/>
                <a:gridCol w="3024335"/>
              </a:tblGrid>
              <a:tr h="535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курсов            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документа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19659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2019г.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центр «Гефест»</a:t>
                      </a:r>
                    </a:p>
                    <a:p>
                      <a:pPr algn="ctr">
                        <a:defRPr/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«Оказание первой помощи»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пп-1034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15616" y="36733"/>
            <a:ext cx="7332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Данные о повышение   квалификации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76872"/>
            <a:ext cx="2376264" cy="1512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954843"/>
            <a:ext cx="2376264" cy="15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5308" y="332656"/>
            <a:ext cx="4633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Сведения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 аттестации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702047"/>
              </p:ext>
            </p:extLst>
          </p:nvPr>
        </p:nvGraphicFramePr>
        <p:xfrm>
          <a:off x="282352" y="1628800"/>
          <a:ext cx="8579296" cy="39955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4216"/>
                <a:gridCol w="2232248"/>
                <a:gridCol w="1656184"/>
                <a:gridCol w="27466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 прохождения аттестации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Квалификационная категория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приказа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0811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образования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Тверской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Высшая </a:t>
                      </a:r>
                      <a:r>
                        <a:rPr lang="ru-RU" sz="1800" kern="12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квалификационная категория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№45-А от 23.10.2018 года).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8184" y="3140968"/>
            <a:ext cx="259228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Карта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участия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работе МО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784500"/>
              </p:ext>
            </p:extLst>
          </p:nvPr>
        </p:nvGraphicFramePr>
        <p:xfrm>
          <a:off x="457200" y="1600200"/>
          <a:ext cx="8291264" cy="434240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86410"/>
                <a:gridCol w="1097766"/>
                <a:gridCol w="3744416"/>
                <a:gridCol w="2232248"/>
                <a:gridCol w="730424"/>
              </a:tblGrid>
              <a:tr h="57893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</a:tr>
              <a:tr h="8527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5807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76512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5446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10201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35506"/>
              </p:ext>
            </p:extLst>
          </p:nvPr>
        </p:nvGraphicFramePr>
        <p:xfrm>
          <a:off x="467544" y="1556792"/>
          <a:ext cx="272227" cy="2743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72227"/>
              </a:tblGrid>
              <a:tr h="1702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3290" marR="3329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156710"/>
              </p:ext>
            </p:extLst>
          </p:nvPr>
        </p:nvGraphicFramePr>
        <p:xfrm>
          <a:off x="112419" y="1052737"/>
          <a:ext cx="8893496" cy="562894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24544"/>
                <a:gridCol w="1080120"/>
                <a:gridCol w="1482202"/>
                <a:gridCol w="1237228"/>
                <a:gridCol w="1649638"/>
                <a:gridCol w="1649638"/>
                <a:gridCol w="1470126"/>
              </a:tblGrid>
              <a:tr h="792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уч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 уч.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2021уч.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2022уч.год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</a:tr>
              <a:tr h="11696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педагогическом совете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«Речевое развитие в физическом воспитании младших дошкольников в условиях реализации ФГОС»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Защита проекта «Веселые пальчики»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Защита проекта «Моя семья- что может быть дороже»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«Особенности развития сюжетно-ролевой игры у старших дошкольников»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Защита проекта «Надо правильно питаться, чтоб здоровым оставаться».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4226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чтения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«Применение образовательных     здоровье сберегающих технологий в соответствии с ФГОС ДО».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3169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показ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Интегрированное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занятие "Заглянула осень в лес"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Занятие по физической культуре с использованием </a:t>
                      </a:r>
                      <a:r>
                        <a:rPr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здоровьесберегающих</a:t>
                      </a: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технологий «Зима»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8080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группы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Составление положения о стимулирующих выплатах педагогам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программы по воспитательной работе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9552" y="285932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участия в методической работе ДОУ</a:t>
            </a:r>
          </a:p>
        </p:txBody>
      </p:sp>
    </p:spTree>
    <p:extLst>
      <p:ext uri="{BB962C8B-B14F-4D97-AF65-F5344CB8AC3E}">
        <p14:creationId xmlns:p14="http://schemas.microsoft.com/office/powerpoint/2010/main" val="34181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Карта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участия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работе МО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723171"/>
              </p:ext>
            </p:extLst>
          </p:nvPr>
        </p:nvGraphicFramePr>
        <p:xfrm>
          <a:off x="457200" y="1600200"/>
          <a:ext cx="8291264" cy="434240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86410"/>
                <a:gridCol w="1097766"/>
                <a:gridCol w="3744416"/>
                <a:gridCol w="2232248"/>
                <a:gridCol w="730424"/>
              </a:tblGrid>
              <a:tr h="57893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</a:tr>
              <a:tr h="8527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5807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76512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5446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</a:tr>
              <a:tr h="10201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648619"/>
              </p:ext>
            </p:extLst>
          </p:nvPr>
        </p:nvGraphicFramePr>
        <p:xfrm>
          <a:off x="513403" y="980728"/>
          <a:ext cx="8291264" cy="422940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6368"/>
                <a:gridCol w="1080120"/>
                <a:gridCol w="1580378"/>
                <a:gridCol w="1237228"/>
                <a:gridCol w="1649638"/>
                <a:gridCol w="1649638"/>
                <a:gridCol w="867894"/>
              </a:tblGrid>
              <a:tr h="7463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уч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 уч.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2021уч.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2022уч.год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</a:tr>
              <a:tr h="11696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методическом объединении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«Речевое развитие в физическом воспитании младших дошкольников в условиях реализации ФГОС»</a:t>
                      </a: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2156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чтения, конференции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«Развитие познавательных интересов детей через познавательно- исследовательскую деятельность »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«Взаимодействие с родителями по физическому развитию и укреплению здоровья детей».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8675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показ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Инсценировка сказки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«Как колобок искал себе друзей»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9712" y="260647"/>
            <a:ext cx="5358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участия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работе МО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1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799</Words>
  <Application>Microsoft Office PowerPoint</Application>
  <PresentationFormat>Экран (4:3)</PresentationFormat>
  <Paragraphs>236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bit</dc:creator>
  <cp:lastModifiedBy>bit</cp:lastModifiedBy>
  <cp:revision>70</cp:revision>
  <dcterms:created xsi:type="dcterms:W3CDTF">2021-02-17T17:16:33Z</dcterms:created>
  <dcterms:modified xsi:type="dcterms:W3CDTF">2021-05-12T03:51:09Z</dcterms:modified>
</cp:coreProperties>
</file>