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81" r:id="rId3"/>
    <p:sldId id="305" r:id="rId4"/>
    <p:sldId id="279" r:id="rId5"/>
    <p:sldId id="280" r:id="rId6"/>
    <p:sldId id="278" r:id="rId7"/>
    <p:sldId id="284" r:id="rId8"/>
    <p:sldId id="303" r:id="rId9"/>
    <p:sldId id="290" r:id="rId10"/>
    <p:sldId id="292" r:id="rId11"/>
    <p:sldId id="291" r:id="rId12"/>
    <p:sldId id="296" r:id="rId13"/>
    <p:sldId id="297" r:id="rId14"/>
    <p:sldId id="302" r:id="rId15"/>
    <p:sldId id="272" r:id="rId16"/>
    <p:sldId id="308" r:id="rId17"/>
    <p:sldId id="298" r:id="rId18"/>
    <p:sldId id="299" r:id="rId19"/>
    <p:sldId id="304" r:id="rId20"/>
    <p:sldId id="275" r:id="rId21"/>
    <p:sldId id="301" r:id="rId22"/>
    <p:sldId id="265" r:id="rId23"/>
    <p:sldId id="262" r:id="rId24"/>
    <p:sldId id="306" r:id="rId25"/>
    <p:sldId id="307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83692" autoAdjust="0"/>
  </p:normalViewPr>
  <p:slideViewPr>
    <p:cSldViewPr snapToGrid="0">
      <p:cViewPr varScale="1">
        <p:scale>
          <a:sx n="57" d="100"/>
          <a:sy n="57" d="100"/>
        </p:scale>
        <p:origin x="-114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288B-F215-402A-B7BD-8C824D534D3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B7E2-C4DE-4E70-8D57-B140BAA322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57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288B-F215-402A-B7BD-8C824D534D3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B7E2-C4DE-4E70-8D57-B140BAA322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653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288B-F215-402A-B7BD-8C824D534D3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B7E2-C4DE-4E70-8D57-B140BAA322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211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288B-F215-402A-B7BD-8C824D534D3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B7E2-C4DE-4E70-8D57-B140BAA322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95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288B-F215-402A-B7BD-8C824D534D3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B7E2-C4DE-4E70-8D57-B140BAA322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368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288B-F215-402A-B7BD-8C824D534D3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B7E2-C4DE-4E70-8D57-B140BAA322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229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288B-F215-402A-B7BD-8C824D534D3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B7E2-C4DE-4E70-8D57-B140BAA322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654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288B-F215-402A-B7BD-8C824D534D3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B7E2-C4DE-4E70-8D57-B140BAA322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700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288B-F215-402A-B7BD-8C824D534D3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B7E2-C4DE-4E70-8D57-B140BAA322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2970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288B-F215-402A-B7BD-8C824D534D3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B7E2-C4DE-4E70-8D57-B140BAA322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937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288B-F215-402A-B7BD-8C824D534D3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B7E2-C4DE-4E70-8D57-B140BAA322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342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8288B-F215-402A-B7BD-8C824D534D3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5B7E2-C4DE-4E70-8D57-B140BAA322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513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s04.infourok.ru/uploads/ex/0a04/0000b9cb-374a3b2c/img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8977" y="1189702"/>
            <a:ext cx="8634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«Влияние художественной литературы и фольклора на трудовое воспитание детей»</a:t>
            </a:r>
            <a:endParaRPr lang="ru-RU" sz="48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76446" y="6207369"/>
            <a:ext cx="298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п. </a:t>
            </a:r>
            <a:r>
              <a:rPr lang="ru-RU" dirty="0" err="1" smtClean="0"/>
              <a:t>Максатиха</a:t>
            </a:r>
            <a:r>
              <a:rPr lang="ru-RU" dirty="0" smtClean="0"/>
              <a:t>, 2021 г.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15532" y="4922744"/>
            <a:ext cx="3502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Подготовила: воспитатель МДОУ </a:t>
            </a:r>
          </a:p>
          <a:p>
            <a:r>
              <a:rPr lang="ru-RU" b="1" dirty="0" smtClean="0"/>
              <a:t>Детский сад №4</a:t>
            </a:r>
          </a:p>
          <a:p>
            <a:r>
              <a:rPr lang="ru-RU" b="1" dirty="0" smtClean="0"/>
              <a:t>Ильина Алёна Алексеевна</a:t>
            </a:r>
            <a:endParaRPr lang="ru-RU" dirty="0"/>
          </a:p>
        </p:txBody>
      </p:sp>
      <p:pic>
        <p:nvPicPr>
          <p:cNvPr id="7" name="Рисунок 6" descr="1619864438_6-phonoteka_org-p-fon-dlya-roditelskogo-sobraniya-v-dou-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7648" y="920072"/>
            <a:ext cx="86340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«Влияние художественной литературы и фольклора на трудовое воспитание детей младшего дошкольного возраста»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89298" y="4793790"/>
            <a:ext cx="3502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Подготовила: воспитатель МДОУ </a:t>
            </a:r>
          </a:p>
          <a:p>
            <a:r>
              <a:rPr lang="ru-RU" b="1" dirty="0" smtClean="0"/>
              <a:t>Детский сад №4</a:t>
            </a:r>
          </a:p>
          <a:p>
            <a:r>
              <a:rPr lang="ru-RU" b="1" dirty="0" smtClean="0"/>
              <a:t>Ильина Алёна Алексеевна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017499" y="6488668"/>
            <a:ext cx="298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п. </a:t>
            </a:r>
            <a:r>
              <a:rPr lang="ru-RU" dirty="0" err="1" smtClean="0"/>
              <a:t>Максатиха</a:t>
            </a:r>
            <a:r>
              <a:rPr lang="ru-RU" dirty="0" smtClean="0"/>
              <a:t>, 2021 г.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13291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s04.infourok.ru/uploads/ex/0a04/0000b9cb-374a3b2c/img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1613641960_91-p-fon-dlya-prezentatsii-druzhba-1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957538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2198" y="299466"/>
            <a:ext cx="7992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01858" y="1730326"/>
            <a:ext cx="52894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20210120_094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8002172" y="410309"/>
            <a:ext cx="4600135" cy="3779520"/>
          </a:xfrm>
          <a:prstGeom prst="rect">
            <a:avLst/>
          </a:prstGeom>
        </p:spPr>
      </p:pic>
      <p:pic>
        <p:nvPicPr>
          <p:cNvPr id="11" name="Рисунок 10" descr="20210120_0942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606171" y="1419677"/>
            <a:ext cx="4087835" cy="32605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79406" y="414049"/>
            <a:ext cx="6165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Хозяйственно – бытовой труд</a:t>
            </a:r>
            <a:r>
              <a:rPr lang="ru-RU" b="1" dirty="0" smtClean="0"/>
              <a:t> </a:t>
            </a:r>
            <a:endParaRPr lang="ru-RU" dirty="0"/>
          </a:p>
        </p:txBody>
      </p:sp>
      <p:pic>
        <p:nvPicPr>
          <p:cNvPr id="13" name="Рисунок 12" descr="20211111_160404.jpg"/>
          <p:cNvPicPr>
            <a:picLocks noChangeAspect="1"/>
          </p:cNvPicPr>
          <p:nvPr/>
        </p:nvPicPr>
        <p:blipFill>
          <a:blip r:embed="rId6" cstate="print"/>
          <a:srcRect l="17713" t="5000" r="9984" b="7963"/>
          <a:stretch>
            <a:fillRect/>
          </a:stretch>
        </p:blipFill>
        <p:spPr>
          <a:xfrm rot="5400000">
            <a:off x="-749300" y="1714500"/>
            <a:ext cx="4445000" cy="2946400"/>
          </a:xfrm>
          <a:prstGeom prst="rect">
            <a:avLst/>
          </a:prstGeom>
        </p:spPr>
      </p:pic>
      <p:pic>
        <p:nvPicPr>
          <p:cNvPr id="15" name="Рисунок 14" descr="20211111_155542_003.jpg"/>
          <p:cNvPicPr>
            <a:picLocks noChangeAspect="1"/>
          </p:cNvPicPr>
          <p:nvPr/>
        </p:nvPicPr>
        <p:blipFill>
          <a:blip r:embed="rId7" cstate="print"/>
          <a:srcRect l="3292"/>
          <a:stretch>
            <a:fillRect/>
          </a:stretch>
        </p:blipFill>
        <p:spPr>
          <a:xfrm rot="5400000">
            <a:off x="2247699" y="2768400"/>
            <a:ext cx="4139799" cy="302259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1078575"/>
            <a:ext cx="6811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Кто труда не боится, того беда сторонится.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7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positphotos_201155590-stock-illustration-kids-boys-girls-toys-fra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1257"/>
            <a:ext cx="9056914" cy="65967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99937" y="0"/>
            <a:ext cx="6165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Хозяйственно – бытовой труд</a:t>
            </a:r>
            <a:r>
              <a:rPr lang="ru-RU" b="1" dirty="0" smtClean="0"/>
              <a:t> </a:t>
            </a:r>
            <a:endParaRPr lang="ru-RU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584700" y="3213100"/>
            <a:ext cx="3530600" cy="312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– помощник,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- большой!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Лень и скуку-все долой!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Ах, как замечательно,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Быть самостоятельным!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20210212_154503.jpg"/>
          <p:cNvPicPr>
            <a:picLocks noChangeAspect="1"/>
          </p:cNvPicPr>
          <p:nvPr/>
        </p:nvPicPr>
        <p:blipFill>
          <a:blip r:embed="rId3" cstate="print"/>
          <a:srcRect t="12037" r="-417" b="7963"/>
          <a:stretch>
            <a:fillRect/>
          </a:stretch>
        </p:blipFill>
        <p:spPr>
          <a:xfrm rot="5400000">
            <a:off x="-958850" y="1797050"/>
            <a:ext cx="5829300" cy="3911600"/>
          </a:xfrm>
          <a:prstGeom prst="rect">
            <a:avLst/>
          </a:prstGeom>
        </p:spPr>
      </p:pic>
      <p:pic>
        <p:nvPicPr>
          <p:cNvPr id="7" name="Рисунок 6" descr="20211117_1613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601607" y="1277007"/>
            <a:ext cx="506598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23605" y="0"/>
            <a:ext cx="98683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000" dirty="0">
                <a:solidFill>
                  <a:srgbClr val="0070C0"/>
                </a:solidFill>
                <a:latin typeface="Arial Black" panose="020B0A04020102020204" pitchFamily="34" charset="0"/>
              </a:rPr>
              <a:t>Мотивацию к трудовой деятельности вызывают прослушивание и заучивание  народных </a:t>
            </a:r>
            <a:r>
              <a:rPr lang="ru-RU" sz="3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прибауток, общие игры</a:t>
            </a:r>
            <a:endParaRPr lang="ru-RU" sz="3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7973"/>
            <a:ext cx="3720662" cy="317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57200"/>
            <a:ext cx="264028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«Сорока-сорока»</a:t>
            </a:r>
            <a:b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кашу варила,</a:t>
            </a:r>
            <a:b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деток кормила.</a:t>
            </a:r>
            <a:b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Этому дала,</a:t>
            </a:r>
            <a:b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этому дала,</a:t>
            </a:r>
            <a:b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этому дала,</a:t>
            </a:r>
            <a:b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этому дала,</a:t>
            </a:r>
            <a:b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 этому не дала:</a:t>
            </a:r>
            <a:b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ты воды не носил,</a:t>
            </a:r>
            <a:b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дров не рубил,</a:t>
            </a:r>
            <a:b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каши не варил —</a:t>
            </a:r>
            <a:b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тебе нет ничего!</a:t>
            </a:r>
            <a: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 descr="20210208_1610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507014" y="2173014"/>
            <a:ext cx="5281448" cy="4088524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894083" y="1642866"/>
            <a:ext cx="4099034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 По малину в сад пойдём»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малину в сад пойдём, в сад пойдём.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Плясовую заведём, заведём, заведём.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Солнышко на дворе, а в лесу тропинка,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Сладкая ты моя,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Ягодка малинка.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малины наберём, наберём, наберём,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Пирогов мы напечём, напечём, напечём…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3766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s04.infourok.ru/uploads/ex/0a04/0000b9cb-374a3b2c/img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1613641960_91-p-fon-dlya-prezentatsii-druzhba-1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957538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58" y="299466"/>
            <a:ext cx="7992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Хозяйственно – бытовой труд</a:t>
            </a:r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(использование </a:t>
            </a: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94138" y="1730327"/>
            <a:ext cx="569717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« Стираем..»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b="1" dirty="0" smtClean="0"/>
              <a:t>Стираем, стираем, стираем, целый день стираем.</a:t>
            </a:r>
          </a:p>
          <a:p>
            <a:r>
              <a:rPr lang="ru-RU" sz="2400" b="1" dirty="0" smtClean="0"/>
              <a:t>Смотрите, ручки, ножки,</a:t>
            </a:r>
          </a:p>
          <a:p>
            <a:r>
              <a:rPr lang="ru-RU" sz="2400" b="1" dirty="0" smtClean="0"/>
              <a:t>Устали ли они?</a:t>
            </a:r>
          </a:p>
          <a:p>
            <a:r>
              <a:rPr lang="ru-RU" sz="2400" b="1" dirty="0" smtClean="0"/>
              <a:t>И снова на работу готовы - ли идти?</a:t>
            </a:r>
          </a:p>
          <a:p>
            <a:r>
              <a:rPr lang="ru-RU" sz="2400" b="1" dirty="0" smtClean="0"/>
              <a:t>Готовы!</a:t>
            </a:r>
          </a:p>
          <a:p>
            <a:r>
              <a:rPr lang="ru-RU" sz="2400" b="1" dirty="0" smtClean="0"/>
              <a:t>Полощем, полощем, полощем, целый день полощем.</a:t>
            </a:r>
          </a:p>
          <a:p>
            <a:r>
              <a:rPr lang="ru-RU" sz="2400" b="1" dirty="0" smtClean="0"/>
              <a:t>Смотрите, ручки, ножки,</a:t>
            </a:r>
          </a:p>
          <a:p>
            <a:r>
              <a:rPr lang="ru-RU" sz="2400" b="1" dirty="0" smtClean="0"/>
              <a:t>Устали ли они?</a:t>
            </a:r>
          </a:p>
          <a:p>
            <a:r>
              <a:rPr lang="ru-RU" sz="2400" b="1" dirty="0" smtClean="0"/>
              <a:t>И снова на работу готовы - ли идти?</a:t>
            </a:r>
          </a:p>
          <a:p>
            <a:r>
              <a:rPr lang="ru-RU" sz="2400" b="1" dirty="0" smtClean="0"/>
              <a:t>Готовы!</a:t>
            </a:r>
          </a:p>
          <a:p>
            <a:pPr marL="0" marR="0" lvl="0" indent="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20210120_1001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758349" y="1431388"/>
            <a:ext cx="5978769" cy="45227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73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20210302_141800.jpg"/>
          <p:cNvPicPr>
            <a:picLocks noChangeAspect="1"/>
          </p:cNvPicPr>
          <p:nvPr/>
        </p:nvPicPr>
        <p:blipFill>
          <a:blip r:embed="rId3" cstate="print"/>
          <a:srcRect l="14885" r="24080"/>
          <a:stretch>
            <a:fillRect/>
          </a:stretch>
        </p:blipFill>
        <p:spPr>
          <a:xfrm rot="5400000">
            <a:off x="3807373" y="-244366"/>
            <a:ext cx="5044967" cy="91597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s04.infourok.ru/uploads/ex/0a04/0000b9cb-374a3b2c/img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1613641960_91-p-fon-dlya-prezentatsii-druzhba-1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957538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2267" y="394059"/>
            <a:ext cx="7992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Труд в природе.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211110_103442_001.jpg"/>
          <p:cNvPicPr>
            <a:picLocks noChangeAspect="1"/>
          </p:cNvPicPr>
          <p:nvPr/>
        </p:nvPicPr>
        <p:blipFill>
          <a:blip r:embed="rId4" cstate="print"/>
          <a:srcRect l="1303" t="9444" b="19259"/>
          <a:stretch>
            <a:fillRect/>
          </a:stretch>
        </p:blipFill>
        <p:spPr>
          <a:xfrm rot="5400000">
            <a:off x="-806450" y="1911350"/>
            <a:ext cx="5753100" cy="4140200"/>
          </a:xfrm>
          <a:prstGeom prst="rect">
            <a:avLst/>
          </a:prstGeom>
        </p:spPr>
      </p:pic>
      <p:pic>
        <p:nvPicPr>
          <p:cNvPr id="7" name="Рисунок 6" descr="20211110_103524_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7107623" y="1773622"/>
            <a:ext cx="5644052" cy="4524703"/>
          </a:xfrm>
          <a:prstGeom prst="rect">
            <a:avLst/>
          </a:prstGeom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193628" y="1403132"/>
            <a:ext cx="3436881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Мы цветочки рвать не будем,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Пусть растут на радость людям!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Красные и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голубые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 красивые такие!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73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3466715_44-p-fon-dlya-prezentatsii-delovoi-stil-detskii-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 descr="20210420_0956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2948152"/>
            <a:ext cx="6122276" cy="3909848"/>
          </a:xfrm>
          <a:prstGeom prst="rect">
            <a:avLst/>
          </a:prstGeom>
        </p:spPr>
      </p:pic>
      <p:pic>
        <p:nvPicPr>
          <p:cNvPr id="5" name="Рисунок 4" descr="20210420_0957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611007" y="2222938"/>
            <a:ext cx="5580993" cy="4635062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50427" y="0"/>
            <a:ext cx="5549462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Огород наш, огород,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Всё на нём всегда растёт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руки не ленивы,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мы трудолюбивы.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Проявить должны заботу,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Видно по труду работу.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тогда наш огород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Расцветёт и оживёт.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4773" y="378372"/>
            <a:ext cx="53311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Труд в природе</a:t>
            </a:r>
            <a:endParaRPr lang="ru-RU" sz="6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21910765_5-phonoteka_org-p-fon-dlya-prezentatsii-subbotnik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40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0729" y="805544"/>
            <a:ext cx="4513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Труд в природе</a:t>
            </a:r>
            <a:endParaRPr lang="ru-RU" sz="4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6686" y="1422401"/>
            <a:ext cx="4321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1800" b="0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 descr="20210603_1149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740979" y="2054680"/>
            <a:ext cx="4472211" cy="3381830"/>
          </a:xfrm>
          <a:prstGeom prst="rect">
            <a:avLst/>
          </a:prstGeom>
        </p:spPr>
      </p:pic>
      <p:pic>
        <p:nvPicPr>
          <p:cNvPr id="7" name="Рисунок 6" descr="20211110_1155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871764" y="1884139"/>
            <a:ext cx="5083627" cy="3340100"/>
          </a:xfrm>
          <a:prstGeom prst="rect">
            <a:avLst/>
          </a:prstGeom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352800" y="2171700"/>
            <a:ext cx="3873500" cy="206210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Ну, теперь за дело дружно —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Убирать игрушки нужно!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73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8035" y="2189691"/>
            <a:ext cx="35744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коллективных работ по мотивам прочитанных произведений)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7697" y="294017"/>
            <a:ext cx="545486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Ручной и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художественный</a:t>
            </a:r>
          </a:p>
          <a:p>
            <a:pPr lvl="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труд </a:t>
            </a:r>
          </a:p>
        </p:txBody>
      </p:sp>
      <p:pic>
        <p:nvPicPr>
          <p:cNvPr id="7" name="Рисунок 6" descr="20211117_171446.jpg"/>
          <p:cNvPicPr>
            <a:picLocks noChangeAspect="1"/>
          </p:cNvPicPr>
          <p:nvPr/>
        </p:nvPicPr>
        <p:blipFill>
          <a:blip r:embed="rId3" cstate="print"/>
          <a:srcRect l="28207" t="14720" r="6698"/>
          <a:stretch>
            <a:fillRect/>
          </a:stretch>
        </p:blipFill>
        <p:spPr>
          <a:xfrm rot="5400000">
            <a:off x="8537027" y="-28904"/>
            <a:ext cx="3626069" cy="3683876"/>
          </a:xfrm>
          <a:prstGeom prst="rect">
            <a:avLst/>
          </a:prstGeom>
        </p:spPr>
      </p:pic>
      <p:pic>
        <p:nvPicPr>
          <p:cNvPr id="8" name="Рисунок 7" descr="20211117_172154.jpg"/>
          <p:cNvPicPr>
            <a:picLocks noChangeAspect="1"/>
          </p:cNvPicPr>
          <p:nvPr/>
        </p:nvPicPr>
        <p:blipFill>
          <a:blip r:embed="rId4" cstate="print"/>
          <a:srcRect l="23362" t="16915" r="12262" b="9950"/>
          <a:stretch>
            <a:fillRect/>
          </a:stretch>
        </p:blipFill>
        <p:spPr>
          <a:xfrm rot="5400000">
            <a:off x="7985232" y="3712778"/>
            <a:ext cx="3200403" cy="3090042"/>
          </a:xfrm>
          <a:prstGeom prst="rect">
            <a:avLst/>
          </a:prstGeom>
        </p:spPr>
      </p:pic>
      <p:pic>
        <p:nvPicPr>
          <p:cNvPr id="9" name="Рисунок 8" descr="IMG_0051.JPG.b3954c46cd77a0ec501731cae68142a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3297" y="3626069"/>
            <a:ext cx="2885089" cy="3231931"/>
          </a:xfrm>
          <a:prstGeom prst="rect">
            <a:avLst/>
          </a:prstGeom>
        </p:spPr>
      </p:pic>
      <p:pic>
        <p:nvPicPr>
          <p:cNvPr id="10" name="Рисунок 9" descr="20210312_163809.jpg"/>
          <p:cNvPicPr>
            <a:picLocks noChangeAspect="1"/>
          </p:cNvPicPr>
          <p:nvPr/>
        </p:nvPicPr>
        <p:blipFill>
          <a:blip r:embed="rId6" cstate="print"/>
          <a:srcRect t="16538" r="36066"/>
          <a:stretch>
            <a:fillRect/>
          </a:stretch>
        </p:blipFill>
        <p:spPr>
          <a:xfrm rot="5400000">
            <a:off x="-134009" y="559679"/>
            <a:ext cx="3689134" cy="34211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020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21742579_20-phonoteka_org-p-fon-dlya-prezentatsii-na-temu-druzhba-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17156265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5093" y="1671145"/>
            <a:ext cx="3286452" cy="5186855"/>
          </a:xfrm>
          <a:prstGeom prst="rect">
            <a:avLst/>
          </a:prstGeom>
        </p:spPr>
      </p:pic>
      <p:pic>
        <p:nvPicPr>
          <p:cNvPr id="4" name="Рисунок 3" descr="10154821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8363" y="1702676"/>
            <a:ext cx="3610781" cy="5155324"/>
          </a:xfrm>
          <a:prstGeom prst="rect">
            <a:avLst/>
          </a:prstGeom>
        </p:spPr>
      </p:pic>
      <p:pic>
        <p:nvPicPr>
          <p:cNvPr id="5" name="Рисунок 4" descr="uk10492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88154" y="1734207"/>
            <a:ext cx="3703846" cy="51237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9757" y="205513"/>
            <a:ext cx="9500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Литературные произведения, </a:t>
            </a:r>
          </a:p>
          <a:p>
            <a:r>
              <a:rPr lang="ru-RU" sz="3600" b="1" dirty="0" smtClean="0">
                <a:solidFill>
                  <a:srgbClr val="0070C0"/>
                </a:solidFill>
              </a:rPr>
              <a:t>в которых герои проявляют трудовые навыки 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2" y="1886857"/>
            <a:ext cx="5835559" cy="482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81485" y="2468939"/>
            <a:ext cx="58980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«Труд всегда был основой для человеческой жизни и культуры. Поэтому и в воспитательной работе труд должен быть одним из самых основных элементов» </a:t>
            </a:r>
            <a:b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А.С. Макаренко</a:t>
            </a:r>
            <a:b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</a:b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 descr="IMG-20211110-WA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5012" y="0"/>
            <a:ext cx="4186988" cy="4452425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673366" y="3995678"/>
            <a:ext cx="402546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Шофер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Качу,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Лечу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 весь опор.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 сам - шофер.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сам - мотор.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Нажимаю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педаль -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машина...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20211111_1834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250933" y="3419805"/>
            <a:ext cx="3689128" cy="3187262"/>
          </a:xfrm>
          <a:prstGeom prst="rect">
            <a:avLst/>
          </a:prstGeom>
        </p:spPr>
      </p:pic>
      <p:pic>
        <p:nvPicPr>
          <p:cNvPr id="12" name="Рисунок 11" descr="20211116_092320.jpg"/>
          <p:cNvPicPr>
            <a:picLocks noChangeAspect="1"/>
          </p:cNvPicPr>
          <p:nvPr/>
        </p:nvPicPr>
        <p:blipFill>
          <a:blip r:embed="rId5" cstate="print"/>
          <a:srcRect r="22310"/>
          <a:stretch>
            <a:fillRect/>
          </a:stretch>
        </p:blipFill>
        <p:spPr>
          <a:xfrm rot="5400000">
            <a:off x="3735112" y="-518948"/>
            <a:ext cx="3641838" cy="4679731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150883" y="4035972"/>
            <a:ext cx="646386" cy="5833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IMG-20211111-WA00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84635" y="3657601"/>
            <a:ext cx="5139558" cy="3200400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6164318" y="4288221"/>
            <a:ext cx="756744" cy="7409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IMG-20211112-WA00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3336867" cy="3263463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1891861" y="299544"/>
            <a:ext cx="804042" cy="70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IMG-20211114-WA000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39959" y="3294993"/>
            <a:ext cx="3852041" cy="3563007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9144000" y="4619297"/>
            <a:ext cx="409903" cy="39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73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651" y="1591294"/>
            <a:ext cx="4328148" cy="517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43549" y="984508"/>
            <a:ext cx="6048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Без труда не вытащишь и рыбку из пруда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5023" y="142343"/>
            <a:ext cx="10949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Пословицы и поговорки </a:t>
            </a:r>
            <a:r>
              <a:rPr lang="ru-RU" sz="3200" dirty="0">
                <a:solidFill>
                  <a:srgbClr val="7030A0"/>
                </a:solidFill>
                <a:latin typeface="Arial Black" panose="020B0A04020102020204" pitchFamily="34" charset="0"/>
              </a:rPr>
              <a:t>о </a:t>
            </a:r>
            <a:r>
              <a:rPr lang="ru-RU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труде для детей </a:t>
            </a:r>
            <a:endParaRPr lang="ru-RU" sz="32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95" y="1555874"/>
            <a:ext cx="4441720" cy="520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132" y="984508"/>
            <a:ext cx="5533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Хочешь есть калачи, не сиди на печи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0212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62545" y="362772"/>
            <a:ext cx="89302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</a:rPr>
              <a:t>Загадки, связанные с трудовой деятельностью для детей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08" y="1481674"/>
            <a:ext cx="2139950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432175"/>
            <a:ext cx="2365375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077" y="1481674"/>
            <a:ext cx="25114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840" y="4658715"/>
            <a:ext cx="4516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«Молодцом тебя зовут </a:t>
            </a:r>
            <a:br>
              <a:rPr kumimoji="0" lang="ru-RU" sz="32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если очень любишь … (труд) 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71355" y="1613118"/>
            <a:ext cx="5248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«Хочешь первым всегда быть,</a:t>
            </a:r>
            <a:br>
              <a:rPr kumimoji="0" lang="ru-RU" sz="24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сытым и здоровым жить?</a:t>
            </a:r>
            <a:br>
              <a:rPr kumimoji="0" lang="ru-RU" sz="24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Мой совет: ты не ленись, </a:t>
            </a:r>
            <a:br>
              <a:rPr kumimoji="0" lang="ru-RU" sz="24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 работай и …(трудись)»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16226" y="4229182"/>
            <a:ext cx="45757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«Хлопотун Егорка</a:t>
            </a:r>
            <a:br>
              <a:rPr kumimoji="0" lang="ru-RU" sz="28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взялся за уборку: </a:t>
            </a:r>
            <a:br>
              <a:rPr kumimoji="0" lang="ru-RU" sz="28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пляс по комнате пошел, </a:t>
            </a:r>
            <a:br>
              <a:rPr kumimoji="0" lang="ru-RU" sz="28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0" cap="none" spc="0" normalizeH="0" baseline="0" noProof="0" dirty="0" smtClean="0">
                <a:ln w="635">
                  <a:noFill/>
                </a:ln>
                <a:solidFill>
                  <a:prstClr val="black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оглянулся - чистый пол!...(веник)»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9305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1619864438_6-phonoteka_org-p-fon-dlya-roditelskogo-sobraniya-v-dou-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0593" y="1686911"/>
            <a:ext cx="83399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Вывод: в формировании трудовой направленности детей важную роль играет чтение художественных произведений, загадок, пословиц, сказок,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и прибауток.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3327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21908029_32-phonoteka_org-p-fon-dlya-prezentatsii-po-zdorovesberezheni-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32757" y="767443"/>
            <a:ext cx="947057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«Труд становится великим воспитателем, когда он входит в жизнь наших воспитанников, дает радость дружбы и товарищества, развивает пытливость и любознательность, рождает новую красоту в окружающем мире, пробуждает первое гражданское чувство –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чувство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созидателя материальных благ, без которых невозможна жизнь человека».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В. А. Сухомлинский</a:t>
            </a:r>
            <a:r>
              <a:rPr lang="ru-RU" sz="3200" b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lide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9007" y="1008993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pic>
        <p:nvPicPr>
          <p:cNvPr id="3" name="Рисунок 2" descr="1621742579_20-phonoteka_org-p-fon-dlya-prezentatsii-na-temu-druzhba-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9063" y="488730"/>
            <a:ext cx="952237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/>
              <a:t> 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Актуальность: 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настоящее время ориентация детей дошкольного возраста в мире профессий и в 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труде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взрослых рассматривается как неотъемлемое условие их всестороннего полноценного развития.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Любое познавательное занятие, беседы, экскурсии не обходится без художественной литературы, а также стихов, загадок, пословиц,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С их помощью усиливается эмоциональное воздействия на детей.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02514" y="1973721"/>
            <a:ext cx="6096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/>
              <a:t>Цель</a:t>
            </a:r>
            <a:r>
              <a:rPr lang="ru-RU" sz="4000" dirty="0" smtClean="0"/>
              <a:t> трудового воспитания дошкольника: формирование положительного отношения ребенка к труду.</a:t>
            </a:r>
            <a:endParaRPr lang="ru-RU" sz="4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21742579_20-phonoteka_org-p-fon-dlya-prezentatsii-na-temu-druzhba-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307771" y="1528909"/>
            <a:ext cx="9245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задачи развития трудовой деятельности: 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Содействовать: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развитию у ребёнка интереса к деятельности взрослых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 выполняющих трудовую деятельность), желания оказать им помощь, проявить свои возможности, самостоятельность, выразить благодарность;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приобщению детей  к разным видам труда используя художественную литературу и народный фольклор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s04.infourok.ru/uploads/ex/0a04/0000b9cb-374a3b2c/img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1613641960_91-p-fon-dlya-prezentatsii-druzhba-1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957538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2198" y="299466"/>
            <a:ext cx="7992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Навыки самообслуживания</a:t>
            </a:r>
          </a:p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(использование </a:t>
            </a: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51692" y="1617785"/>
            <a:ext cx="447352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Чистая водичка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Знаем, знаем, да-да-да,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Где тут прячется вода!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Выходи, водица,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пришли умыться!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Лейся на ладошку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нем-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нож-ку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Нет, не понемножку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посмелей,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Будем умываться веселей!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20210611_0851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747192" y="820031"/>
            <a:ext cx="4881493" cy="3635325"/>
          </a:xfrm>
          <a:prstGeom prst="rect">
            <a:avLst/>
          </a:prstGeom>
        </p:spPr>
      </p:pic>
      <p:pic>
        <p:nvPicPr>
          <p:cNvPr id="13" name="Рисунок 12" descr="20210611_0851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720317" y="2286588"/>
            <a:ext cx="4896730" cy="3840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73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3641960_91-p-fon-dlya-prezentatsii-druzhba-1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387772" y="1523999"/>
            <a:ext cx="4630057" cy="52629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«Кисонька –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мурысонька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Кисонька –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мурысонька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где ты была?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На мельнице.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Кисонька –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мурысонька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что ты там делала?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Муку молола.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Кисонька –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мурысонька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что из муки пекла?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Прянички.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Кисонька –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мурысонька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 кем прянички ела?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Одна!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 ешь одна, не ешь одна!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6029" y="1328056"/>
            <a:ext cx="3082472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«Умница Катенька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Ешь кашку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сладеньку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… 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770" y="299466"/>
            <a:ext cx="11916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Навыки самообслуживания (использование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 algn="ctr"/>
            <a:r>
              <a:rPr lang="ru-RU" sz="36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Потешки</a:t>
            </a:r>
            <a:r>
              <a:rPr lang="ru-RU" sz="3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в процессе кормления:</a:t>
            </a:r>
          </a:p>
          <a:p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211115_1629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83215" y="1583873"/>
            <a:ext cx="3635830" cy="3399974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54000" y="2603499"/>
            <a:ext cx="2743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«Вот как дети держат ложку,</a:t>
            </a:r>
            <a:endParaRPr kumimoji="0" lang="ru-RU" sz="2400" b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Набирают понемножку.</a:t>
            </a:r>
            <a:endParaRPr kumimoji="0" lang="ru-RU" sz="240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Платье, скатерть не марай,</a:t>
            </a:r>
            <a:endParaRPr kumimoji="0" lang="ru-RU" sz="240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Рот салфеткой вытирай».</a:t>
            </a:r>
            <a:endParaRPr kumimoji="0" lang="ru-RU" sz="240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9864438_6-phonoteka_org-p-fon-dlya-roditelskogo-sobraniya-v-dou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73821" y="0"/>
            <a:ext cx="55967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Навыки самообслуживания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(использование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0"/>
            <a:ext cx="3389586" cy="30469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«Расти коса до пояса… »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Расти, коса, до пояса,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вырони ни волоса.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Расти,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косонька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до пят –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волосоньки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ряд.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Расти, коса, не путайся –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Маму, дочка, слушайся.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20211115_155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7071" y="2798378"/>
            <a:ext cx="4256690" cy="3862555"/>
          </a:xfrm>
          <a:prstGeom prst="rect">
            <a:avLst/>
          </a:prstGeom>
        </p:spPr>
      </p:pic>
      <p:pic>
        <p:nvPicPr>
          <p:cNvPr id="6" name="Рисунок 5" descr="20211115_1538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940564" y="2606566"/>
            <a:ext cx="4335517" cy="4167351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198070" y="220717"/>
            <a:ext cx="379949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Собери носок в гармошку,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надень его на ножку.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 другой носок возьми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Точно так же натяни.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теперь скорей вставай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штанишки надевай.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096282" y="3290737"/>
            <a:ext cx="3723414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Пальчик - мальчик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Пальчик-мальчик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где ты был?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этим братцем в лес ходил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этим братцем щи варил.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этим братцем кашу ел.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этим братцем песни пел.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21742579_20-phonoteka_org-p-fon-dlya-prezentatsii-na-temu-druzhba-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20210212_164827.jpg"/>
          <p:cNvPicPr>
            <a:picLocks noChangeAspect="1"/>
          </p:cNvPicPr>
          <p:nvPr/>
        </p:nvPicPr>
        <p:blipFill>
          <a:blip r:embed="rId3" cstate="print"/>
          <a:srcRect l="4220" t="16852" b="8148"/>
          <a:stretch>
            <a:fillRect/>
          </a:stretch>
        </p:blipFill>
        <p:spPr>
          <a:xfrm rot="5400000">
            <a:off x="7284052" y="1872648"/>
            <a:ext cx="5581650" cy="3842954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476500" y="742057"/>
            <a:ext cx="5232400" cy="61159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Я. Акима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Неумейка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квартире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 ними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Жил мальчик Андрюшка.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комнате всей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Раскидал он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Игрушки.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Услышав про адрес,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Смутился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Андрейка: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Не думайте, дядя, что я - Неумейка!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Я, дядя, ещё не окончил Игру.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Вот выстрою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Домик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всё уберу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47706" y="198149"/>
            <a:ext cx="6165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Хозяйственно – бытовой труд</a:t>
            </a:r>
            <a:r>
              <a:rPr lang="ru-RU" b="1" dirty="0" smtClean="0"/>
              <a:t>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66099" y="259835"/>
            <a:ext cx="40259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«Каждой игрушке своё место»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823</Words>
  <Application>Microsoft Office PowerPoint</Application>
  <PresentationFormat>Произвольный</PresentationFormat>
  <Paragraphs>151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САД №4</cp:lastModifiedBy>
  <cp:revision>170</cp:revision>
  <dcterms:created xsi:type="dcterms:W3CDTF">2018-04-26T08:23:16Z</dcterms:created>
  <dcterms:modified xsi:type="dcterms:W3CDTF">2021-11-23T08:34:20Z</dcterms:modified>
</cp:coreProperties>
</file>